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Lst>
  <p:sldIdLst>
    <p:sldId id="256" r:id="rId3"/>
    <p:sldId id="294" r:id="rId4"/>
    <p:sldId id="303" r:id="rId5"/>
    <p:sldId id="349" r:id="rId6"/>
    <p:sldId id="259" r:id="rId7"/>
    <p:sldId id="306" r:id="rId8"/>
    <p:sldId id="307" r:id="rId9"/>
    <p:sldId id="305" r:id="rId10"/>
    <p:sldId id="304" r:id="rId11"/>
    <p:sldId id="308" r:id="rId12"/>
    <p:sldId id="309" r:id="rId13"/>
    <p:sldId id="310" r:id="rId14"/>
    <p:sldId id="313" r:id="rId15"/>
    <p:sldId id="317" r:id="rId16"/>
    <p:sldId id="314" r:id="rId17"/>
    <p:sldId id="315" r:id="rId18"/>
    <p:sldId id="311" r:id="rId19"/>
    <p:sldId id="318" r:id="rId20"/>
    <p:sldId id="320" r:id="rId21"/>
    <p:sldId id="321" r:id="rId22"/>
    <p:sldId id="319" r:id="rId23"/>
    <p:sldId id="352" r:id="rId24"/>
    <p:sldId id="322" r:id="rId25"/>
    <p:sldId id="350" r:id="rId26"/>
    <p:sldId id="323" r:id="rId27"/>
    <p:sldId id="327" r:id="rId28"/>
    <p:sldId id="326" r:id="rId29"/>
    <p:sldId id="328" r:id="rId30"/>
    <p:sldId id="329" r:id="rId31"/>
    <p:sldId id="330" r:id="rId32"/>
    <p:sldId id="332" r:id="rId33"/>
    <p:sldId id="333" r:id="rId34"/>
    <p:sldId id="334" r:id="rId35"/>
    <p:sldId id="335" r:id="rId36"/>
    <p:sldId id="331" r:id="rId37"/>
    <p:sldId id="336" r:id="rId38"/>
    <p:sldId id="338" r:id="rId39"/>
    <p:sldId id="339" r:id="rId40"/>
    <p:sldId id="340" r:id="rId41"/>
    <p:sldId id="324" r:id="rId42"/>
    <p:sldId id="345" r:id="rId43"/>
    <p:sldId id="353" r:id="rId44"/>
    <p:sldId id="312" r:id="rId45"/>
    <p:sldId id="351" r:id="rId46"/>
    <p:sldId id="343" r:id="rId47"/>
    <p:sldId id="344" r:id="rId48"/>
    <p:sldId id="347" r:id="rId49"/>
    <p:sldId id="276" r:id="rId50"/>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Lato Light" panose="020F0302020204030204" pitchFamily="34" charset="0"/>
      <p:regular r:id="rId57"/>
      <p:italic r:id="rId58"/>
    </p:embeddedFont>
    <p:embeddedFont>
      <p:font typeface="Montserrat" pitchFamily="2" charset="77"/>
      <p:regular r:id="rId59"/>
      <p:bold r:id="rId60"/>
      <p:italic r:id="rId61"/>
      <p:boldItalic r:id="rId62"/>
    </p:embeddedFont>
    <p:embeddedFont>
      <p:font typeface="Montserrat Bold" pitchFamily="2" charset="77"/>
      <p:bold r:id="rId63"/>
    </p:embeddedFont>
    <p:embeddedFont>
      <p:font typeface="Montserrat SemiBold" panose="020F0502020204030204" pitchFamily="34" charset="0"/>
      <p:regular r:id="rId64"/>
      <p:bold r:id="rId65"/>
      <p:italic r:id="rId66"/>
      <p:boldItalic r:id="rId67"/>
    </p:embeddedFont>
    <p:embeddedFont>
      <p:font typeface="Poppins" pitchFamily="2" charset="77"/>
      <p:regular r:id="rId68"/>
      <p:bold r:id="rId69"/>
      <p:italic r:id="rId70"/>
      <p:boldItalic r:id="rId71"/>
    </p:embeddedFont>
    <p:embeddedFont>
      <p:font typeface="Poppins Bold" pitchFamily="2" charset="77"/>
      <p:bold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434" userDrawn="1">
          <p15:clr>
            <a:srgbClr val="A4A3A4"/>
          </p15:clr>
        </p15:guide>
        <p15:guide id="2" pos="393" userDrawn="1">
          <p15:clr>
            <a:srgbClr val="A4A3A4"/>
          </p15:clr>
        </p15:guide>
        <p15:guide id="4" pos="4861" userDrawn="1">
          <p15:clr>
            <a:srgbClr val="A4A3A4"/>
          </p15:clr>
        </p15:guide>
        <p15:guide id="5" pos="5246" userDrawn="1">
          <p15:clr>
            <a:srgbClr val="A4A3A4"/>
          </p15:clr>
        </p15:guide>
        <p15:guide id="6" pos="7265" userDrawn="1">
          <p15:clr>
            <a:srgbClr val="A4A3A4"/>
          </p15:clr>
        </p15:guide>
        <p15:guide id="7" orient="horz" pos="572" userDrawn="1">
          <p15:clr>
            <a:srgbClr val="A4A3A4"/>
          </p15:clr>
        </p15:guide>
        <p15:guide id="8" orient="horz" pos="3770" userDrawn="1">
          <p15:clr>
            <a:srgbClr val="A4A3A4"/>
          </p15:clr>
        </p15:guide>
        <p15:guide id="9" pos="3840" userDrawn="1">
          <p15:clr>
            <a:srgbClr val="A4A3A4"/>
          </p15:clr>
        </p15:guide>
        <p15:guide id="10" pos="2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89A1C8"/>
    <a:srgbClr val="F48F14"/>
    <a:srgbClr val="364A6F"/>
    <a:srgbClr val="272424"/>
    <a:srgbClr val="E57212"/>
    <a:srgbClr val="FFFFFF"/>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28" autoAdjust="0"/>
    <p:restoredTop sz="96327" autoAdjust="0"/>
  </p:normalViewPr>
  <p:slideViewPr>
    <p:cSldViewPr snapToGrid="0">
      <p:cViewPr varScale="1">
        <p:scale>
          <a:sx n="80" d="100"/>
          <a:sy n="80" d="100"/>
        </p:scale>
        <p:origin x="200" y="1400"/>
      </p:cViewPr>
      <p:guideLst>
        <p:guide pos="2434"/>
        <p:guide pos="393"/>
        <p:guide pos="4861"/>
        <p:guide pos="5246"/>
        <p:guide pos="7265"/>
        <p:guide orient="horz" pos="572"/>
        <p:guide orient="horz" pos="3770"/>
        <p:guide pos="3840"/>
        <p:guide pos="2842"/>
      </p:guideLst>
    </p:cSldViewPr>
  </p:slideViewPr>
  <p:outlineViewPr>
    <p:cViewPr>
      <p:scale>
        <a:sx n="25" d="100"/>
        <a:sy n="25"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3">
            <a:extLst>
              <a:ext uri="{FF2B5EF4-FFF2-40B4-BE49-F238E27FC236}">
                <a16:creationId xmlns:a16="http://schemas.microsoft.com/office/drawing/2014/main" id="{3625A7BE-0D09-4365-AB57-6C38F64FE582}"/>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24834B73-F3FD-4D44-B1D4-C631E5A1EE0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6B2A787-D435-4D8E-ADCC-61EB8A747F2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129183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7A03CF0F-D410-418D-AD24-6B157736F3EA}"/>
              </a:ext>
            </a:extLst>
          </p:cNvPr>
          <p:cNvSpPr>
            <a:spLocks noGrp="1"/>
          </p:cNvSpPr>
          <p:nvPr>
            <p:ph type="title"/>
          </p:nvPr>
        </p:nvSpPr>
        <p:spPr/>
        <p:txBody>
          <a:bodyPr/>
          <a:lstStyle/>
          <a:p>
            <a:r>
              <a:rPr lang="en-US"/>
              <a:t>Click to edit Master title style</a:t>
            </a:r>
          </a:p>
        </p:txBody>
      </p:sp>
      <p:sp>
        <p:nvSpPr>
          <p:cNvPr id="3" name="Vertical Text 2">
            <a:extLst>
              <a:ext uri="{FF2B5EF4-FFF2-40B4-BE49-F238E27FC236}">
                <a16:creationId xmlns:a16="http://schemas.microsoft.com/office/drawing/2014/main" id="{2C605F4E-1716-44DB-8EE0-15CB03BC00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89D0C83B-ECD5-4E20-B5AD-A9BE3C1D964B}"/>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0120F7C2-EDB8-4E55-AF64-273286E730B6}"/>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4EE3AF4F-7FE5-4ED6-B507-291EE6854776}"/>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768899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918418B-1CB0-4390-B764-CB8B7A9680C7}"/>
              </a:ext>
            </a:extLst>
          </p:cNvPr>
          <p:cNvGrpSpPr/>
          <p:nvPr userDrawn="1"/>
        </p:nvGrpSpPr>
        <p:grpSpPr>
          <a:xfrm>
            <a:off x="-195194" y="-191539"/>
            <a:ext cx="13072993" cy="11354838"/>
            <a:chOff x="-195194" y="-191539"/>
            <a:chExt cx="13072993" cy="11354838"/>
          </a:xfrm>
        </p:grpSpPr>
        <p:sp>
          <p:nvSpPr>
            <p:cNvPr id="9" name="Polyline: figure 8">
              <a:extLst>
                <a:ext uri="{FF2B5EF4-FFF2-40B4-BE49-F238E27FC236}">
                  <a16:creationId xmlns:a16="http://schemas.microsoft.com/office/drawing/2014/main" id="{2B3CCE93-6988-49E2-932A-0E13D14129A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B281376E-B67C-4665-8B0B-5A36612F5574}"/>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11" name="Polyline: figure 10">
              <a:extLst>
                <a:ext uri="{FF2B5EF4-FFF2-40B4-BE49-F238E27FC236}">
                  <a16:creationId xmlns:a16="http://schemas.microsoft.com/office/drawing/2014/main" id="{89555713-A626-4A16-BBF5-B3FBBFA21498}"/>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0385FF9-BC7B-41AC-8E1B-D5176964AB13}"/>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3" name="Polyline: figure 12">
              <a:extLst>
                <a:ext uri="{FF2B5EF4-FFF2-40B4-BE49-F238E27FC236}">
                  <a16:creationId xmlns:a16="http://schemas.microsoft.com/office/drawing/2014/main" id="{D08D3592-D317-4A3E-BD63-DC9FB848B35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2739B47A-E91B-4C3A-8D7F-8CAF9B4FBA09}"/>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43CDDA3A-B5EB-4671-87E4-F340DB19023F}"/>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F474FFD9-371C-4486-9F1A-2FCD6DE01800}"/>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A59107F7-493C-41A9-ADC7-356F5481DA7A}"/>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0682B979-297F-42E2-B451-2B6235CC90B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6D57276D-40FB-47FD-A8F3-F72F65596504}"/>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45AF990C-84FD-4477-AA3A-47DD9633C2A0}"/>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16915C57-4900-4B1D-902E-13C3EF4ED2A7}"/>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0E62DA92-7327-4213-94B5-CD0CB6EBE2DA}"/>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5B159B72-1377-49A1-AF3F-6EB6317C1C9C}"/>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51F5D957-8545-4DA7-B18B-0C9CD8C3629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D5B16B9F-5BD6-4D54-95A6-C24A8A382D18}"/>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F2AB17DC-BC51-43BF-BDD1-2099DE7F547C}"/>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7" name="Polyline: figure 26">
              <a:extLst>
                <a:ext uri="{FF2B5EF4-FFF2-40B4-BE49-F238E27FC236}">
                  <a16:creationId xmlns:a16="http://schemas.microsoft.com/office/drawing/2014/main" id="{50A2A4E6-974D-4DBF-8410-07071C22A288}"/>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8" name="Polyline: figure 27">
              <a:extLst>
                <a:ext uri="{FF2B5EF4-FFF2-40B4-BE49-F238E27FC236}">
                  <a16:creationId xmlns:a16="http://schemas.microsoft.com/office/drawing/2014/main" id="{A5774C94-5885-4F0D-84B3-463284C378AA}"/>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spTree>
    <p:extLst>
      <p:ext uri="{BB962C8B-B14F-4D97-AF65-F5344CB8AC3E}">
        <p14:creationId xmlns:p14="http://schemas.microsoft.com/office/powerpoint/2010/main" val="652547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3">
            <a:extLst>
              <a:ext uri="{FF2B5EF4-FFF2-40B4-BE49-F238E27FC236}">
                <a16:creationId xmlns:a16="http://schemas.microsoft.com/office/drawing/2014/main" id="{3625A7BE-0D09-4365-AB57-6C38F64FE582}"/>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24834B73-F3FD-4D44-B1D4-C631E5A1EE0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6B2A787-D435-4D8E-ADCC-61EB8A747F2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4258449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D20489A-381B-4772-8F6C-B8B9AA423468}"/>
              </a:ext>
            </a:extLst>
          </p:cNvPr>
          <p:cNvSpPr>
            <a:spLocks noGrp="1"/>
          </p:cNvSpPr>
          <p:nvPr>
            <p:ph type="title"/>
          </p:nvPr>
        </p:nvSpPr>
        <p:spPr/>
        <p:txBody>
          <a:bodyPr/>
          <a:lstStyle/>
          <a:p>
            <a:r>
              <a:rPr lang="en-US"/>
              <a:t>Sample header</a:t>
            </a:r>
          </a:p>
        </p:txBody>
      </p:sp>
      <p:sp>
        <p:nvSpPr>
          <p:cNvPr id="3" name="Object 2">
            <a:extLst>
              <a:ext uri="{FF2B5EF4-FFF2-40B4-BE49-F238E27FC236}">
                <a16:creationId xmlns:a16="http://schemas.microsoft.com/office/drawing/2014/main" id="{A0D0E9ED-9203-4E69-B9A9-3AE84BCA331D}"/>
              </a:ext>
            </a:extLst>
          </p:cNvPr>
          <p:cNvSpPr>
            <a:spLocks noGrp="1"/>
          </p:cNvSpPr>
          <p:nvPr>
            <p:ph idx="1"/>
          </p:nvPr>
        </p:nvSpPr>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4F58E920-430F-4510-A371-CCA372A11A8E}"/>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593967CF-4374-4DD5-BE95-5E4D64049D8A}"/>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B7C1F94-3B4F-47EF-9879-9D5D741B157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525072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CE1DC63-EA52-4BB5-87C4-B20F5288806B}"/>
              </a:ext>
            </a:extLst>
          </p:cNvPr>
          <p:cNvSpPr>
            <a:spLocks noGrp="1"/>
          </p:cNvSpPr>
          <p:nvPr>
            <p:ph type="title"/>
          </p:nvPr>
        </p:nvSpPr>
        <p:spPr>
          <a:xfrm>
            <a:off x="831850" y="1709738"/>
            <a:ext cx="10515600" cy="2852737"/>
          </a:xfrm>
        </p:spPr>
        <p:txBody>
          <a:bodyPr anchor="b"/>
          <a:lstStyle>
            <a:lvl1pPr>
              <a:defRPr sz="6000"/>
            </a:lvl1pPr>
          </a:lstStyle>
          <a:p>
            <a:r>
              <a:rPr lang="en-US"/>
              <a:t>Sample header</a:t>
            </a:r>
          </a:p>
        </p:txBody>
      </p:sp>
      <p:sp>
        <p:nvSpPr>
          <p:cNvPr id="3" name="Text 2">
            <a:extLst>
              <a:ext uri="{FF2B5EF4-FFF2-40B4-BE49-F238E27FC236}">
                <a16:creationId xmlns:a16="http://schemas.microsoft.com/office/drawing/2014/main" id="{15C949BE-DDAB-4361-84A0-96F85714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Text</a:t>
            </a:r>
          </a:p>
        </p:txBody>
      </p:sp>
      <p:sp>
        <p:nvSpPr>
          <p:cNvPr id="4" name="Date 3">
            <a:extLst>
              <a:ext uri="{FF2B5EF4-FFF2-40B4-BE49-F238E27FC236}">
                <a16:creationId xmlns:a16="http://schemas.microsoft.com/office/drawing/2014/main" id="{45163190-A168-46E4-A314-708F6B3B4C28}"/>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BC589106-262F-4BF8-9F6D-DA8D604854B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A852AC17-43D7-467C-B0B5-DC028E49D9DB}"/>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3015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Objects">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349344F-7122-49C6-837D-0B36B87BE797}"/>
              </a:ext>
            </a:extLst>
          </p:cNvPr>
          <p:cNvSpPr>
            <a:spLocks noGrp="1"/>
          </p:cNvSpPr>
          <p:nvPr>
            <p:ph type="title"/>
          </p:nvPr>
        </p:nvSpPr>
        <p:spPr/>
        <p:txBody>
          <a:bodyPr/>
          <a:lstStyle/>
          <a:p>
            <a:r>
              <a:rPr lang="en-US"/>
              <a:t>Sample header</a:t>
            </a:r>
          </a:p>
        </p:txBody>
      </p:sp>
      <p:sp>
        <p:nvSpPr>
          <p:cNvPr id="3" name="Object 2">
            <a:extLst>
              <a:ext uri="{FF2B5EF4-FFF2-40B4-BE49-F238E27FC236}">
                <a16:creationId xmlns:a16="http://schemas.microsoft.com/office/drawing/2014/main" id="{7001D5F3-0C96-473F-9DA1-12690D35F9CF}"/>
              </a:ext>
            </a:extLst>
          </p:cNvPr>
          <p:cNvSpPr>
            <a:spLocks noGrp="1"/>
          </p:cNvSpPr>
          <p:nvPr>
            <p:ph sz="half" idx="1"/>
          </p:nvPr>
        </p:nvSpPr>
        <p:spPr>
          <a:xfrm>
            <a:off x="838200" y="1825625"/>
            <a:ext cx="5181600" cy="435133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Object 3">
            <a:extLst>
              <a:ext uri="{FF2B5EF4-FFF2-40B4-BE49-F238E27FC236}">
                <a16:creationId xmlns:a16="http://schemas.microsoft.com/office/drawing/2014/main" id="{A42D49B5-A828-4EBB-B97F-288805327A95}"/>
              </a:ext>
            </a:extLst>
          </p:cNvPr>
          <p:cNvSpPr>
            <a:spLocks noGrp="1"/>
          </p:cNvSpPr>
          <p:nvPr>
            <p:ph sz="half" idx="2"/>
          </p:nvPr>
        </p:nvSpPr>
        <p:spPr>
          <a:xfrm>
            <a:off x="6172200" y="1825625"/>
            <a:ext cx="5181600" cy="435133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Date 4">
            <a:extLst>
              <a:ext uri="{FF2B5EF4-FFF2-40B4-BE49-F238E27FC236}">
                <a16:creationId xmlns:a16="http://schemas.microsoft.com/office/drawing/2014/main" id="{EF16153E-D782-4726-A980-B69CD0823959}"/>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6" name="Footer 5">
            <a:extLst>
              <a:ext uri="{FF2B5EF4-FFF2-40B4-BE49-F238E27FC236}">
                <a16:creationId xmlns:a16="http://schemas.microsoft.com/office/drawing/2014/main" id="{EAA5C110-388E-4269-8843-503BFB5EB806}"/>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A355C92F-C993-4E38-9E01-5AD85934F882}"/>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352193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FFA5FDF-D69C-4137-85DD-7FC97EB189A0}"/>
              </a:ext>
            </a:extLst>
          </p:cNvPr>
          <p:cNvSpPr>
            <a:spLocks noGrp="1"/>
          </p:cNvSpPr>
          <p:nvPr>
            <p:ph type="title"/>
          </p:nvPr>
        </p:nvSpPr>
        <p:spPr>
          <a:xfrm>
            <a:off x="839788" y="365125"/>
            <a:ext cx="10515600" cy="1325563"/>
          </a:xfrm>
        </p:spPr>
        <p:txBody>
          <a:bodyPr/>
          <a:lstStyle/>
          <a:p>
            <a:r>
              <a:rPr lang="en-US"/>
              <a:t>Sample header</a:t>
            </a:r>
          </a:p>
        </p:txBody>
      </p:sp>
      <p:sp>
        <p:nvSpPr>
          <p:cNvPr id="3" name="Text 2">
            <a:extLst>
              <a:ext uri="{FF2B5EF4-FFF2-40B4-BE49-F238E27FC236}">
                <a16:creationId xmlns:a16="http://schemas.microsoft.com/office/drawing/2014/main" id="{DC0839D2-53EE-4CE3-A8CD-D67043E62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4" name="Object 3">
            <a:extLst>
              <a:ext uri="{FF2B5EF4-FFF2-40B4-BE49-F238E27FC236}">
                <a16:creationId xmlns:a16="http://schemas.microsoft.com/office/drawing/2014/main" id="{8886168D-73DB-4516-A2BF-1708C04F5099}"/>
              </a:ext>
            </a:extLst>
          </p:cNvPr>
          <p:cNvSpPr>
            <a:spLocks noGrp="1"/>
          </p:cNvSpPr>
          <p:nvPr>
            <p:ph sz="half" idx="2"/>
          </p:nvPr>
        </p:nvSpPr>
        <p:spPr>
          <a:xfrm>
            <a:off x="839788" y="2505075"/>
            <a:ext cx="5157787"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B3734E6E-A46D-4C93-B720-81BFC041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6" name="Object 5">
            <a:extLst>
              <a:ext uri="{FF2B5EF4-FFF2-40B4-BE49-F238E27FC236}">
                <a16:creationId xmlns:a16="http://schemas.microsoft.com/office/drawing/2014/main" id="{1C237B65-CB1E-40AD-9E27-FD1E86013B1D}"/>
              </a:ext>
            </a:extLst>
          </p:cNvPr>
          <p:cNvSpPr>
            <a:spLocks noGrp="1"/>
          </p:cNvSpPr>
          <p:nvPr>
            <p:ph sz="quarter" idx="4"/>
          </p:nvPr>
        </p:nvSpPr>
        <p:spPr>
          <a:xfrm>
            <a:off x="6172200" y="2505075"/>
            <a:ext cx="5183188"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C56EFA6A-12DF-4E26-B8B0-E3EC33F08F6E}"/>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8" name="Footer 7">
            <a:extLst>
              <a:ext uri="{FF2B5EF4-FFF2-40B4-BE49-F238E27FC236}">
                <a16:creationId xmlns:a16="http://schemas.microsoft.com/office/drawing/2014/main" id="{B20F8903-E52F-48A7-AB6E-BD230E108CCD}"/>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E81CF1FC-59A6-4165-9832-27C9E09DBCF0}"/>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100498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36BB21-FA1B-49AC-A6F0-F9E2AC088B8E}"/>
              </a:ext>
            </a:extLst>
          </p:cNvPr>
          <p:cNvGrpSpPr/>
          <p:nvPr userDrawn="1"/>
        </p:nvGrpSpPr>
        <p:grpSpPr>
          <a:xfrm>
            <a:off x="-195194" y="-191539"/>
            <a:ext cx="13072993" cy="11354838"/>
            <a:chOff x="-195194" y="-191539"/>
            <a:chExt cx="13072993" cy="11354838"/>
          </a:xfrm>
        </p:grpSpPr>
        <p:sp>
          <p:nvSpPr>
            <p:cNvPr id="5" name="Polyline: figure 4">
              <a:extLst>
                <a:ext uri="{FF2B5EF4-FFF2-40B4-BE49-F238E27FC236}">
                  <a16:creationId xmlns:a16="http://schemas.microsoft.com/office/drawing/2014/main" id="{095E2CAB-7593-4DAA-9D5E-3D0B250DF70F}"/>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6" name="Polyline: figure 5">
              <a:extLst>
                <a:ext uri="{FF2B5EF4-FFF2-40B4-BE49-F238E27FC236}">
                  <a16:creationId xmlns:a16="http://schemas.microsoft.com/office/drawing/2014/main" id="{199AABF6-025C-4CAF-B724-E077CB2DE80C}"/>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7" name="Polyline: figure 6">
              <a:extLst>
                <a:ext uri="{FF2B5EF4-FFF2-40B4-BE49-F238E27FC236}">
                  <a16:creationId xmlns:a16="http://schemas.microsoft.com/office/drawing/2014/main" id="{D20F8A1D-5582-4E01-9FBA-511679E344FE}"/>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D5A0C0BE-FF4C-4F90-ABDB-9B10331C7AFB}"/>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1" name="Polyline: figure 10">
              <a:extLst>
                <a:ext uri="{FF2B5EF4-FFF2-40B4-BE49-F238E27FC236}">
                  <a16:creationId xmlns:a16="http://schemas.microsoft.com/office/drawing/2014/main" id="{B0DF78F6-47AC-46FA-AC72-9026F08899E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941E036-73F1-454B-9D86-3A0C0D41C15C}"/>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3" name="Polyline: figure 12">
              <a:extLst>
                <a:ext uri="{FF2B5EF4-FFF2-40B4-BE49-F238E27FC236}">
                  <a16:creationId xmlns:a16="http://schemas.microsoft.com/office/drawing/2014/main" id="{EC7BC1F0-A4BC-44FD-8D3E-809BE2625F63}"/>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563DA293-B496-4BA3-A2CC-DA997B83C40C}"/>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E7C4FCCD-D5F9-43A3-B1D3-CC87EEF722A4}"/>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746CCFE2-BE2E-42C0-9A9B-2E168127F0D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5DA0C734-2508-48CF-9E67-E8074F392552}"/>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843C0DA4-A814-4A38-913D-377B7DB282B1}"/>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1B1737E5-FB60-473A-82E7-FF28CB1DD8E2}"/>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9DE887E0-7E3A-4BDA-BC21-A543BF8C6DC7}"/>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9AC859D1-AB2F-48BE-BF2D-DA5F5B19FBFB}"/>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EDD4F633-773E-4FC7-B516-047F419252F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F0322D7C-6C3C-4395-92D7-DC75265757EF}"/>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B9A6B769-E089-4DC4-BB83-1A458F7FEE62}"/>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AB816C7B-BD79-42B9-A9F4-928518A7074B}"/>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04CA1145-B15E-48ED-8696-E83B7869576C}"/>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cxnSp>
        <p:nvCxnSpPr>
          <p:cNvPr id="8" name="Straight with arrow 7">
            <a:extLst>
              <a:ext uri="{FF2B5EF4-FFF2-40B4-BE49-F238E27FC236}">
                <a16:creationId xmlns:a16="http://schemas.microsoft.com/office/drawing/2014/main" id="{D35D353F-B92F-4B46-9AD1-1CFBF573BEF6}"/>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Slide number 5">
            <a:extLst>
              <a:ext uri="{FF2B5EF4-FFF2-40B4-BE49-F238E27FC236}">
                <a16:creationId xmlns:a16="http://schemas.microsoft.com/office/drawing/2014/main" id="{BAC50263-506F-41F2-9A11-49AA6492A4CF}"/>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634759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cxnSp>
        <p:nvCxnSpPr>
          <p:cNvPr id="29" name="Straight with arrow 28">
            <a:extLst>
              <a:ext uri="{FF2B5EF4-FFF2-40B4-BE49-F238E27FC236}">
                <a16:creationId xmlns:a16="http://schemas.microsoft.com/office/drawing/2014/main" id="{DC996CA7-1835-4FD9-9E96-59BD29E32EC0}"/>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Slide number 5">
            <a:extLst>
              <a:ext uri="{FF2B5EF4-FFF2-40B4-BE49-F238E27FC236}">
                <a16:creationId xmlns:a16="http://schemas.microsoft.com/office/drawing/2014/main" id="{D3CEEC29-05A0-4069-95B6-32C4C77B3C5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E57212"/>
                </a:solidFill>
                <a:latin typeface="Montserrat" panose="00000500000000000000" pitchFamily="2" charset="-52"/>
                <a:cs typeface="Poppins" panose="00000500000000000000" pitchFamily="2" charset="0"/>
              </a:rPr>
              <a:pPr/>
              <a:t>‹#›</a:t>
            </a:fld>
            <a:endParaRPr lang="en-US" sz="1600" b="1" dirty="0">
              <a:solidFill>
                <a:srgbClr val="E57212"/>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380576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12" name="Drawing 11">
            <a:extLst>
              <a:ext uri="{FF2B5EF4-FFF2-40B4-BE49-F238E27FC236}">
                <a16:creationId xmlns:a16="http://schemas.microsoft.com/office/drawing/2014/main" id="{7DA71445-DE58-4566-A085-872C9B246B67}"/>
              </a:ext>
            </a:extLst>
          </p:cNvPr>
          <p:cNvSpPr>
            <a:spLocks noGrp="1"/>
          </p:cNvSpPr>
          <p:nvPr>
            <p:ph type="pic" sz="quarter" idx="10"/>
          </p:nvPr>
        </p:nvSpPr>
        <p:spPr>
          <a:xfrm>
            <a:off x="0" y="0"/>
            <a:ext cx="12192000" cy="6858000"/>
          </a:xfrm>
          <a:ln>
            <a:noFill/>
          </a:ln>
        </p:spPr>
        <p:txBody>
          <a:bodyPr/>
          <a:lstStyle/>
          <a:p>
            <a:endParaRPr lang="en-US"/>
          </a:p>
        </p:txBody>
      </p:sp>
      <p:cxnSp>
        <p:nvCxnSpPr>
          <p:cNvPr id="13" name="Straight with arrow 12">
            <a:extLst>
              <a:ext uri="{FF2B5EF4-FFF2-40B4-BE49-F238E27FC236}">
                <a16:creationId xmlns:a16="http://schemas.microsoft.com/office/drawing/2014/main" id="{D45F2DC1-36F6-4A33-B2D4-44023772DA6C}"/>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lide number 5">
            <a:extLst>
              <a:ext uri="{FF2B5EF4-FFF2-40B4-BE49-F238E27FC236}">
                <a16:creationId xmlns:a16="http://schemas.microsoft.com/office/drawing/2014/main" id="{0DB93F0E-DFFA-444E-80C6-D8F97B73B5F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80301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D20489A-381B-4772-8F6C-B8B9AA423468}"/>
              </a:ext>
            </a:extLst>
          </p:cNvPr>
          <p:cNvSpPr>
            <a:spLocks noGrp="1"/>
          </p:cNvSpPr>
          <p:nvPr>
            <p:ph type="title"/>
          </p:nvPr>
        </p:nvSpPr>
        <p:spPr/>
        <p:txBody>
          <a:bodyPr/>
          <a:lstStyle/>
          <a:p>
            <a:r>
              <a:rPr lang="en-US"/>
              <a:t>Click to edit Master title style</a:t>
            </a:r>
          </a:p>
        </p:txBody>
      </p:sp>
      <p:sp>
        <p:nvSpPr>
          <p:cNvPr id="3" name="Object 2">
            <a:extLst>
              <a:ext uri="{FF2B5EF4-FFF2-40B4-BE49-F238E27FC236}">
                <a16:creationId xmlns:a16="http://schemas.microsoft.com/office/drawing/2014/main" id="{A0D0E9ED-9203-4E69-B9A9-3AE84BCA33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4F58E920-430F-4510-A371-CCA372A11A8E}"/>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593967CF-4374-4DD5-BE95-5E4D64049D8A}"/>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B7C1F94-3B4F-47EF-9879-9D5D741B157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4027234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877F1BF-9907-42C6-8B19-076DAA196977}"/>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Drawing 2">
            <a:extLst>
              <a:ext uri="{FF2B5EF4-FFF2-40B4-BE49-F238E27FC236}">
                <a16:creationId xmlns:a16="http://schemas.microsoft.com/office/drawing/2014/main" id="{4F8212E5-5D43-43B7-B923-F737C6349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3">
            <a:extLst>
              <a:ext uri="{FF2B5EF4-FFF2-40B4-BE49-F238E27FC236}">
                <a16:creationId xmlns:a16="http://schemas.microsoft.com/office/drawing/2014/main" id="{8A90B301-2E64-4C8E-B70C-600ECBA31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99BB9872-B5CC-40BA-B76C-02B6C32845CB}"/>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6" name="Footer 5">
            <a:extLst>
              <a:ext uri="{FF2B5EF4-FFF2-40B4-BE49-F238E27FC236}">
                <a16:creationId xmlns:a16="http://schemas.microsoft.com/office/drawing/2014/main" id="{9B4E2C6A-1122-4FA4-B150-8086D3C238C8}"/>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085C2BFA-511B-4874-85CB-5EACF497B9CA}"/>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411551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7A03CF0F-D410-418D-AD24-6B157736F3EA}"/>
              </a:ext>
            </a:extLst>
          </p:cNvPr>
          <p:cNvSpPr>
            <a:spLocks noGrp="1"/>
          </p:cNvSpPr>
          <p:nvPr>
            <p:ph type="title"/>
          </p:nvPr>
        </p:nvSpPr>
        <p:spPr/>
        <p:txBody>
          <a:bodyPr/>
          <a:lstStyle/>
          <a:p>
            <a:r>
              <a:rPr lang="en-US"/>
              <a:t>Sample header</a:t>
            </a:r>
          </a:p>
        </p:txBody>
      </p:sp>
      <p:sp>
        <p:nvSpPr>
          <p:cNvPr id="3" name="Vertical Text 2">
            <a:extLst>
              <a:ext uri="{FF2B5EF4-FFF2-40B4-BE49-F238E27FC236}">
                <a16:creationId xmlns:a16="http://schemas.microsoft.com/office/drawing/2014/main" id="{2C605F4E-1716-44DB-8EE0-15CB03BC004B}"/>
              </a:ext>
            </a:extLst>
          </p:cNvPr>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89D0C83B-ECD5-4E20-B5AD-A9BE3C1D964B}"/>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0120F7C2-EDB8-4E55-AF64-273286E730B6}"/>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4EE3AF4F-7FE5-4ED6-B507-291EE6854776}"/>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007430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918418B-1CB0-4390-B764-CB8B7A9680C7}"/>
              </a:ext>
            </a:extLst>
          </p:cNvPr>
          <p:cNvGrpSpPr/>
          <p:nvPr userDrawn="1"/>
        </p:nvGrpSpPr>
        <p:grpSpPr>
          <a:xfrm>
            <a:off x="-195194" y="-191539"/>
            <a:ext cx="13072993" cy="11354838"/>
            <a:chOff x="-195194" y="-191539"/>
            <a:chExt cx="13072993" cy="11354838"/>
          </a:xfrm>
        </p:grpSpPr>
        <p:sp>
          <p:nvSpPr>
            <p:cNvPr id="9" name="Polyline: figure 8">
              <a:extLst>
                <a:ext uri="{FF2B5EF4-FFF2-40B4-BE49-F238E27FC236}">
                  <a16:creationId xmlns:a16="http://schemas.microsoft.com/office/drawing/2014/main" id="{2B3CCE93-6988-49E2-932A-0E13D14129A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B281376E-B67C-4665-8B0B-5A36612F5574}"/>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11" name="Polyline: figure 10">
              <a:extLst>
                <a:ext uri="{FF2B5EF4-FFF2-40B4-BE49-F238E27FC236}">
                  <a16:creationId xmlns:a16="http://schemas.microsoft.com/office/drawing/2014/main" id="{89555713-A626-4A16-BBF5-B3FBBFA21498}"/>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0385FF9-BC7B-41AC-8E1B-D5176964AB13}"/>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3" name="Polyline: figure 12">
              <a:extLst>
                <a:ext uri="{FF2B5EF4-FFF2-40B4-BE49-F238E27FC236}">
                  <a16:creationId xmlns:a16="http://schemas.microsoft.com/office/drawing/2014/main" id="{D08D3592-D317-4A3E-BD63-DC9FB848B35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2739B47A-E91B-4C3A-8D7F-8CAF9B4FBA09}"/>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43CDDA3A-B5EB-4671-87E4-F340DB19023F}"/>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F474FFD9-371C-4486-9F1A-2FCD6DE01800}"/>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A59107F7-493C-41A9-ADC7-356F5481DA7A}"/>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0682B979-297F-42E2-B451-2B6235CC90B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6D57276D-40FB-47FD-A8F3-F72F65596504}"/>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45AF990C-84FD-4477-AA3A-47DD9633C2A0}"/>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16915C57-4900-4B1D-902E-13C3EF4ED2A7}"/>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0E62DA92-7327-4213-94B5-CD0CB6EBE2DA}"/>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5B159B72-1377-49A1-AF3F-6EB6317C1C9C}"/>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51F5D957-8545-4DA7-B18B-0C9CD8C3629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D5B16B9F-5BD6-4D54-95A6-C24A8A382D18}"/>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F2AB17DC-BC51-43BF-BDD1-2099DE7F547C}"/>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7" name="Polyline: figure 26">
              <a:extLst>
                <a:ext uri="{FF2B5EF4-FFF2-40B4-BE49-F238E27FC236}">
                  <a16:creationId xmlns:a16="http://schemas.microsoft.com/office/drawing/2014/main" id="{50A2A4E6-974D-4DBF-8410-07071C22A288}"/>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8" name="Polyline: figure 27">
              <a:extLst>
                <a:ext uri="{FF2B5EF4-FFF2-40B4-BE49-F238E27FC236}">
                  <a16:creationId xmlns:a16="http://schemas.microsoft.com/office/drawing/2014/main" id="{A5774C94-5885-4F0D-84B3-463284C378AA}"/>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spTree>
    <p:extLst>
      <p:ext uri="{BB962C8B-B14F-4D97-AF65-F5344CB8AC3E}">
        <p14:creationId xmlns:p14="http://schemas.microsoft.com/office/powerpoint/2010/main" val="337904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CE1DC63-EA52-4BB5-87C4-B20F528880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2">
            <a:extLst>
              <a:ext uri="{FF2B5EF4-FFF2-40B4-BE49-F238E27FC236}">
                <a16:creationId xmlns:a16="http://schemas.microsoft.com/office/drawing/2014/main" id="{15C949BE-DDAB-4361-84A0-96F85714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3">
            <a:extLst>
              <a:ext uri="{FF2B5EF4-FFF2-40B4-BE49-F238E27FC236}">
                <a16:creationId xmlns:a16="http://schemas.microsoft.com/office/drawing/2014/main" id="{45163190-A168-46E4-A314-708F6B3B4C28}"/>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BC589106-262F-4BF8-9F6D-DA8D604854B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A852AC17-43D7-467C-B0B5-DC028E49D9DB}"/>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1769213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Objects">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349344F-7122-49C6-837D-0B36B87BE797}"/>
              </a:ext>
            </a:extLst>
          </p:cNvPr>
          <p:cNvSpPr>
            <a:spLocks noGrp="1"/>
          </p:cNvSpPr>
          <p:nvPr>
            <p:ph type="title"/>
          </p:nvPr>
        </p:nvSpPr>
        <p:spPr/>
        <p:txBody>
          <a:bodyPr/>
          <a:lstStyle/>
          <a:p>
            <a:r>
              <a:rPr lang="en-US"/>
              <a:t>Click to edit Master title style</a:t>
            </a:r>
          </a:p>
        </p:txBody>
      </p:sp>
      <p:sp>
        <p:nvSpPr>
          <p:cNvPr id="3" name="Object 2">
            <a:extLst>
              <a:ext uri="{FF2B5EF4-FFF2-40B4-BE49-F238E27FC236}">
                <a16:creationId xmlns:a16="http://schemas.microsoft.com/office/drawing/2014/main" id="{7001D5F3-0C96-473F-9DA1-12690D35F9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bject 3">
            <a:extLst>
              <a:ext uri="{FF2B5EF4-FFF2-40B4-BE49-F238E27FC236}">
                <a16:creationId xmlns:a16="http://schemas.microsoft.com/office/drawing/2014/main" id="{A42D49B5-A828-4EBB-B97F-288805327A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4">
            <a:extLst>
              <a:ext uri="{FF2B5EF4-FFF2-40B4-BE49-F238E27FC236}">
                <a16:creationId xmlns:a16="http://schemas.microsoft.com/office/drawing/2014/main" id="{EF16153E-D782-4726-A980-B69CD0823959}"/>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6" name="Footer 5">
            <a:extLst>
              <a:ext uri="{FF2B5EF4-FFF2-40B4-BE49-F238E27FC236}">
                <a16:creationId xmlns:a16="http://schemas.microsoft.com/office/drawing/2014/main" id="{EAA5C110-388E-4269-8843-503BFB5EB806}"/>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A355C92F-C993-4E38-9E01-5AD85934F882}"/>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753937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FFA5FDF-D69C-4137-85DD-7FC97EB189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2">
            <a:extLst>
              <a:ext uri="{FF2B5EF4-FFF2-40B4-BE49-F238E27FC236}">
                <a16:creationId xmlns:a16="http://schemas.microsoft.com/office/drawing/2014/main" id="{DC0839D2-53EE-4CE3-A8CD-D67043E62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Object 3">
            <a:extLst>
              <a:ext uri="{FF2B5EF4-FFF2-40B4-BE49-F238E27FC236}">
                <a16:creationId xmlns:a16="http://schemas.microsoft.com/office/drawing/2014/main" id="{8886168D-73DB-4516-A2BF-1708C04F50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B3734E6E-A46D-4C93-B720-81BFC041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Object 5">
            <a:extLst>
              <a:ext uri="{FF2B5EF4-FFF2-40B4-BE49-F238E27FC236}">
                <a16:creationId xmlns:a16="http://schemas.microsoft.com/office/drawing/2014/main" id="{1C237B65-CB1E-40AD-9E27-FD1E86013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C56EFA6A-12DF-4E26-B8B0-E3EC33F08F6E}"/>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8" name="Footer 7">
            <a:extLst>
              <a:ext uri="{FF2B5EF4-FFF2-40B4-BE49-F238E27FC236}">
                <a16:creationId xmlns:a16="http://schemas.microsoft.com/office/drawing/2014/main" id="{B20F8903-E52F-48A7-AB6E-BD230E108CCD}"/>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E81CF1FC-59A6-4165-9832-27C9E09DBCF0}"/>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01309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36BB21-FA1B-49AC-A6F0-F9E2AC088B8E}"/>
              </a:ext>
            </a:extLst>
          </p:cNvPr>
          <p:cNvGrpSpPr/>
          <p:nvPr userDrawn="1"/>
        </p:nvGrpSpPr>
        <p:grpSpPr>
          <a:xfrm>
            <a:off x="-195194" y="-191539"/>
            <a:ext cx="13072993" cy="11354838"/>
            <a:chOff x="-195194" y="-191539"/>
            <a:chExt cx="13072993" cy="11354838"/>
          </a:xfrm>
        </p:grpSpPr>
        <p:sp>
          <p:nvSpPr>
            <p:cNvPr id="5" name="Polyline: figure 4">
              <a:extLst>
                <a:ext uri="{FF2B5EF4-FFF2-40B4-BE49-F238E27FC236}">
                  <a16:creationId xmlns:a16="http://schemas.microsoft.com/office/drawing/2014/main" id="{095E2CAB-7593-4DAA-9D5E-3D0B250DF70F}"/>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6" name="Polyline: figure 5">
              <a:extLst>
                <a:ext uri="{FF2B5EF4-FFF2-40B4-BE49-F238E27FC236}">
                  <a16:creationId xmlns:a16="http://schemas.microsoft.com/office/drawing/2014/main" id="{199AABF6-025C-4CAF-B724-E077CB2DE80C}"/>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7" name="Polyline: figure 6">
              <a:extLst>
                <a:ext uri="{FF2B5EF4-FFF2-40B4-BE49-F238E27FC236}">
                  <a16:creationId xmlns:a16="http://schemas.microsoft.com/office/drawing/2014/main" id="{D20F8A1D-5582-4E01-9FBA-511679E344FE}"/>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D5A0C0BE-FF4C-4F90-ABDB-9B10331C7AFB}"/>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1" name="Polyline: figure 10">
              <a:extLst>
                <a:ext uri="{FF2B5EF4-FFF2-40B4-BE49-F238E27FC236}">
                  <a16:creationId xmlns:a16="http://schemas.microsoft.com/office/drawing/2014/main" id="{B0DF78F6-47AC-46FA-AC72-9026F08899E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941E036-73F1-454B-9D86-3A0C0D41C15C}"/>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3" name="Polyline: figure 12">
              <a:extLst>
                <a:ext uri="{FF2B5EF4-FFF2-40B4-BE49-F238E27FC236}">
                  <a16:creationId xmlns:a16="http://schemas.microsoft.com/office/drawing/2014/main" id="{EC7BC1F0-A4BC-44FD-8D3E-809BE2625F63}"/>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563DA293-B496-4BA3-A2CC-DA997B83C40C}"/>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E7C4FCCD-D5F9-43A3-B1D3-CC87EEF722A4}"/>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746CCFE2-BE2E-42C0-9A9B-2E168127F0D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5DA0C734-2508-48CF-9E67-E8074F392552}"/>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843C0DA4-A814-4A38-913D-377B7DB282B1}"/>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1B1737E5-FB60-473A-82E7-FF28CB1DD8E2}"/>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9DE887E0-7E3A-4BDA-BC21-A543BF8C6DC7}"/>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9AC859D1-AB2F-48BE-BF2D-DA5F5B19FBFB}"/>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EDD4F633-773E-4FC7-B516-047F419252F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F0322D7C-6C3C-4395-92D7-DC75265757EF}"/>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B9A6B769-E089-4DC4-BB83-1A458F7FEE62}"/>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AB816C7B-BD79-42B9-A9F4-928518A7074B}"/>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04CA1145-B15E-48ED-8696-E83B7869576C}"/>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cxnSp>
        <p:nvCxnSpPr>
          <p:cNvPr id="8" name="Straight with arrow 7">
            <a:extLst>
              <a:ext uri="{FF2B5EF4-FFF2-40B4-BE49-F238E27FC236}">
                <a16:creationId xmlns:a16="http://schemas.microsoft.com/office/drawing/2014/main" id="{D35D353F-B92F-4B46-9AD1-1CFBF573BEF6}"/>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Slide number 5">
            <a:extLst>
              <a:ext uri="{FF2B5EF4-FFF2-40B4-BE49-F238E27FC236}">
                <a16:creationId xmlns:a16="http://schemas.microsoft.com/office/drawing/2014/main" id="{BAC50263-506F-41F2-9A11-49AA6492A4CF}"/>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8633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cxnSp>
        <p:nvCxnSpPr>
          <p:cNvPr id="29" name="Straight with arrow 28">
            <a:extLst>
              <a:ext uri="{FF2B5EF4-FFF2-40B4-BE49-F238E27FC236}">
                <a16:creationId xmlns:a16="http://schemas.microsoft.com/office/drawing/2014/main" id="{DC996CA7-1835-4FD9-9E96-59BD29E32EC0}"/>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Slide number 5">
            <a:extLst>
              <a:ext uri="{FF2B5EF4-FFF2-40B4-BE49-F238E27FC236}">
                <a16:creationId xmlns:a16="http://schemas.microsoft.com/office/drawing/2014/main" id="{D3CEEC29-05A0-4069-95B6-32C4C77B3C5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E57212"/>
                </a:solidFill>
                <a:latin typeface="Montserrat" panose="00000500000000000000" pitchFamily="2" charset="-52"/>
                <a:cs typeface="Poppins" panose="00000500000000000000" pitchFamily="2" charset="0"/>
              </a:rPr>
              <a:pPr/>
              <a:t>‹#›</a:t>
            </a:fld>
            <a:endParaRPr lang="en-US" sz="1600" b="1" dirty="0">
              <a:solidFill>
                <a:srgbClr val="E57212"/>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154196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12" name="Drawing 11">
            <a:extLst>
              <a:ext uri="{FF2B5EF4-FFF2-40B4-BE49-F238E27FC236}">
                <a16:creationId xmlns:a16="http://schemas.microsoft.com/office/drawing/2014/main" id="{7DA71445-DE58-4566-A085-872C9B246B67}"/>
              </a:ext>
            </a:extLst>
          </p:cNvPr>
          <p:cNvSpPr>
            <a:spLocks noGrp="1"/>
          </p:cNvSpPr>
          <p:nvPr>
            <p:ph type="pic" sz="quarter" idx="10"/>
          </p:nvPr>
        </p:nvSpPr>
        <p:spPr>
          <a:xfrm>
            <a:off x="0" y="0"/>
            <a:ext cx="12192000" cy="6858000"/>
          </a:xfrm>
          <a:ln>
            <a:noFill/>
          </a:ln>
        </p:spPr>
        <p:txBody>
          <a:bodyPr/>
          <a:lstStyle/>
          <a:p>
            <a:r>
              <a:rPr lang="en-US"/>
              <a:t>Click icon to add picture</a:t>
            </a:r>
          </a:p>
        </p:txBody>
      </p:sp>
      <p:cxnSp>
        <p:nvCxnSpPr>
          <p:cNvPr id="13" name="Straight with arrow 12">
            <a:extLst>
              <a:ext uri="{FF2B5EF4-FFF2-40B4-BE49-F238E27FC236}">
                <a16:creationId xmlns:a16="http://schemas.microsoft.com/office/drawing/2014/main" id="{D45F2DC1-36F6-4A33-B2D4-44023772DA6C}"/>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lide number 5">
            <a:extLst>
              <a:ext uri="{FF2B5EF4-FFF2-40B4-BE49-F238E27FC236}">
                <a16:creationId xmlns:a16="http://schemas.microsoft.com/office/drawing/2014/main" id="{0DB93F0E-DFFA-444E-80C6-D8F97B73B5F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05165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877F1BF-9907-42C6-8B19-076DAA196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Drawing 2">
            <a:extLst>
              <a:ext uri="{FF2B5EF4-FFF2-40B4-BE49-F238E27FC236}">
                <a16:creationId xmlns:a16="http://schemas.microsoft.com/office/drawing/2014/main" id="{4F8212E5-5D43-43B7-B923-F737C6349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3">
            <a:extLst>
              <a:ext uri="{FF2B5EF4-FFF2-40B4-BE49-F238E27FC236}">
                <a16:creationId xmlns:a16="http://schemas.microsoft.com/office/drawing/2014/main" id="{8A90B301-2E64-4C8E-B70C-600ECBA31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4">
            <a:extLst>
              <a:ext uri="{FF2B5EF4-FFF2-40B4-BE49-F238E27FC236}">
                <a16:creationId xmlns:a16="http://schemas.microsoft.com/office/drawing/2014/main" id="{99BB9872-B5CC-40BA-B76C-02B6C32845CB}"/>
              </a:ext>
            </a:extLst>
          </p:cNvPr>
          <p:cNvSpPr>
            <a:spLocks noGrp="1"/>
          </p:cNvSpPr>
          <p:nvPr>
            <p:ph type="dt" sz="half" idx="10"/>
          </p:nvPr>
        </p:nvSpPr>
        <p:spPr/>
        <p:txBody>
          <a:bodyPr/>
          <a:lstStyle/>
          <a:p>
            <a:fld id="{62D17C7D-1AD5-4FE1-A348-5DDE4F5E2E7D}" type="datetimeFigureOut">
              <a:rPr lang="en-US" smtClean="0"/>
              <a:t>4/26/23</a:t>
            </a:fld>
            <a:endParaRPr lang="en-US"/>
          </a:p>
        </p:txBody>
      </p:sp>
      <p:sp>
        <p:nvSpPr>
          <p:cNvPr id="6" name="Footer 5">
            <a:extLst>
              <a:ext uri="{FF2B5EF4-FFF2-40B4-BE49-F238E27FC236}">
                <a16:creationId xmlns:a16="http://schemas.microsoft.com/office/drawing/2014/main" id="{9B4E2C6A-1122-4FA4-B150-8086D3C238C8}"/>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085C2BFA-511B-4874-85CB-5EACF497B9CA}"/>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407371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424"/>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5025A95-24AA-4DED-B266-AA8AE063E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C4A2510E-B67D-4359-80E5-28674E7B3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AF243A7C-402F-4327-B090-195A91892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AD7E2DD8-998B-4ACB-963D-2F8AF8384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414E0051-23D9-4DC7-9547-01F9F720CC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061C7-4207-4AD9-849D-07C6803BB111}" type="slidenum">
              <a:rPr lang="en-US" smtClean="0"/>
              <a:t>‹#›</a:t>
            </a:fld>
            <a:endParaRPr lang="en-US"/>
          </a:p>
        </p:txBody>
      </p:sp>
    </p:spTree>
    <p:extLst>
      <p:ext uri="{BB962C8B-B14F-4D97-AF65-F5344CB8AC3E}">
        <p14:creationId xmlns:p14="http://schemas.microsoft.com/office/powerpoint/2010/main" val="2905435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5025A95-24AA-4DED-B266-AA8AE063E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C4A2510E-B67D-4359-80E5-28674E7B3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AF243A7C-402F-4327-B090-195A91892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17C7D-1AD5-4FE1-A348-5DDE4F5E2E7D}" type="datetimeFigureOut">
              <a:rPr lang="en-US" smtClean="0"/>
              <a:t>4/26/23</a:t>
            </a:fld>
            <a:endParaRPr lang="en-US"/>
          </a:p>
        </p:txBody>
      </p:sp>
      <p:sp>
        <p:nvSpPr>
          <p:cNvPr id="5" name="Footer 4">
            <a:extLst>
              <a:ext uri="{FF2B5EF4-FFF2-40B4-BE49-F238E27FC236}">
                <a16:creationId xmlns:a16="http://schemas.microsoft.com/office/drawing/2014/main" id="{AD7E2DD8-998B-4ACB-963D-2F8AF8384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414E0051-23D9-4DC7-9547-01F9F720CC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061C7-4207-4AD9-849D-07C6803BB111}" type="slidenum">
              <a:rPr lang="en-US" smtClean="0"/>
              <a:t>‹#›</a:t>
            </a:fld>
            <a:endParaRPr lang="en-US"/>
          </a:p>
        </p:txBody>
      </p:sp>
    </p:spTree>
    <p:extLst>
      <p:ext uri="{BB962C8B-B14F-4D97-AF65-F5344CB8AC3E}">
        <p14:creationId xmlns:p14="http://schemas.microsoft.com/office/powerpoint/2010/main" val="24884329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hyperlink" Target="https://www.promptingguide.ai/" TargetMode="Externa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D055B7-FDD5-4643-A570-07787DF8CBEA}"/>
              </a:ext>
            </a:extLst>
          </p:cNvPr>
          <p:cNvGrpSpPr/>
          <p:nvPr/>
        </p:nvGrpSpPr>
        <p:grpSpPr>
          <a:xfrm>
            <a:off x="-167228" y="-3610449"/>
            <a:ext cx="13072993" cy="11354838"/>
            <a:chOff x="-195194" y="-191539"/>
            <a:chExt cx="13072993" cy="11354838"/>
          </a:xfrm>
        </p:grpSpPr>
        <p:sp>
          <p:nvSpPr>
            <p:cNvPr id="8" name="Polyline: figure 7">
              <a:extLst>
                <a:ext uri="{FF2B5EF4-FFF2-40B4-BE49-F238E27FC236}">
                  <a16:creationId xmlns:a16="http://schemas.microsoft.com/office/drawing/2014/main" id="{C1787D2B-FE5E-4FA6-8501-2718A2CC7DE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9" name="Polyline: figure 8">
              <a:extLst>
                <a:ext uri="{FF2B5EF4-FFF2-40B4-BE49-F238E27FC236}">
                  <a16:creationId xmlns:a16="http://schemas.microsoft.com/office/drawing/2014/main" id="{103F590F-7FDC-4F85-A3FF-08589CC0D8F9}"/>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6B103802-32C4-4A2E-9467-35CA8334D332}"/>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1" name="Polyline: figure 10">
              <a:extLst>
                <a:ext uri="{FF2B5EF4-FFF2-40B4-BE49-F238E27FC236}">
                  <a16:creationId xmlns:a16="http://schemas.microsoft.com/office/drawing/2014/main" id="{8DA86990-D7B4-4B88-ACB7-ABB7535F8E6D}"/>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6A735AA6-03D3-42B1-A0AE-2837420EAB57}"/>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3" name="Polyline: figure 12">
              <a:extLst>
                <a:ext uri="{FF2B5EF4-FFF2-40B4-BE49-F238E27FC236}">
                  <a16:creationId xmlns:a16="http://schemas.microsoft.com/office/drawing/2014/main" id="{60006E38-CBDA-4157-A7C9-E01CAC7CA81C}"/>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9F403E34-7BDD-4335-AF5A-72A38987547A}"/>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57055FD9-9485-4421-9D2D-5AFA2B1A30A7}"/>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35A75254-913D-4C38-9F21-C887BE6FF2E8}"/>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52034660-3F4A-4A5D-9697-E52FABCFC1A9}"/>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56531616-B4B9-4C83-943B-90487DF32AD3}"/>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FFB38AD9-D75C-4248-ABFF-ADF56771DB79}"/>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9E8515EA-741D-477F-BC78-69D52C4BA529}"/>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7607CF0E-DEF2-4180-BC04-0E3E2F81558F}"/>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2394FCD5-C2B7-482F-88F0-EBCC58F178C9}"/>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795682E6-6DF8-4DFC-A872-C20880279701}"/>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5AD1127C-3621-4CC9-ADB6-14520EFF1DBB}"/>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C5B57F97-740C-4FD1-91CF-7394C4E5AF41}"/>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D587FF54-14AA-4F3F-9845-885D2CBD1241}"/>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7" name="Polyline: figure 26">
              <a:extLst>
                <a:ext uri="{FF2B5EF4-FFF2-40B4-BE49-F238E27FC236}">
                  <a16:creationId xmlns:a16="http://schemas.microsoft.com/office/drawing/2014/main" id="{0BAE100E-123A-4486-897B-1446EC933B0A}"/>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sp>
        <p:nvSpPr>
          <p:cNvPr id="2" name="Google Shape;70;p14">
            <a:extLst>
              <a:ext uri="{FF2B5EF4-FFF2-40B4-BE49-F238E27FC236}">
                <a16:creationId xmlns:a16="http://schemas.microsoft.com/office/drawing/2014/main" id="{83B76A78-56AE-4032-A1FF-406EC385BB93}"/>
              </a:ext>
            </a:extLst>
          </p:cNvPr>
          <p:cNvSpPr txBox="1">
            <a:spLocks/>
          </p:cNvSpPr>
          <p:nvPr/>
        </p:nvSpPr>
        <p:spPr>
          <a:xfrm>
            <a:off x="6215227" y="2679155"/>
            <a:ext cx="5797118" cy="1766555"/>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latin typeface="Poppins Bold" panose="00000800000000000000" pitchFamily="2" charset="0"/>
                <a:cs typeface="Poppins Bold" panose="00000800000000000000" pitchFamily="2" charset="0"/>
              </a:rPr>
              <a:t>Chat GPT:</a:t>
            </a:r>
          </a:p>
          <a:p>
            <a:r>
              <a:rPr lang="en-US" dirty="0">
                <a:solidFill>
                  <a:srgbClr val="F48F14"/>
                </a:solidFill>
                <a:latin typeface="Poppins Bold" panose="00000800000000000000" pitchFamily="2" charset="0"/>
                <a:cs typeface="Poppins Bold" panose="00000800000000000000" pitchFamily="2" charset="0"/>
              </a:rPr>
              <a:t>Prompting by Example</a:t>
            </a:r>
            <a:endParaRPr lang="en-US" dirty="0">
              <a:solidFill>
                <a:srgbClr val="F48F14"/>
              </a:solidFill>
              <a:latin typeface="Montserrat Bold" panose="00000800000000000000" pitchFamily="2" charset="-52"/>
              <a:cs typeface="Poppins Bold" panose="00000800000000000000" pitchFamily="2" charset="0"/>
            </a:endParaRPr>
          </a:p>
        </p:txBody>
      </p:sp>
      <p:cxnSp>
        <p:nvCxnSpPr>
          <p:cNvPr id="4" name="Straight connective line 3">
            <a:extLst>
              <a:ext uri="{FF2B5EF4-FFF2-40B4-BE49-F238E27FC236}">
                <a16:creationId xmlns:a16="http://schemas.microsoft.com/office/drawing/2014/main" id="{A84A8064-77A5-429C-96F6-04E17EF93474}"/>
              </a:ext>
            </a:extLst>
          </p:cNvPr>
          <p:cNvCxnSpPr/>
          <p:nvPr/>
        </p:nvCxnSpPr>
        <p:spPr>
          <a:xfrm>
            <a:off x="5439301" y="2725445"/>
            <a:ext cx="0" cy="1677880"/>
          </a:xfrm>
          <a:prstGeom prst="line">
            <a:avLst/>
          </a:prstGeom>
          <a:ln w="12700">
            <a:solidFill>
              <a:srgbClr val="F48F14"/>
            </a:solidFill>
          </a:ln>
        </p:spPr>
        <p:style>
          <a:lnRef idx="1">
            <a:schemeClr val="accent1"/>
          </a:lnRef>
          <a:fillRef idx="0">
            <a:schemeClr val="accent1"/>
          </a:fillRef>
          <a:effectRef idx="0">
            <a:schemeClr val="accent1"/>
          </a:effectRef>
          <a:fontRef idx="minor">
            <a:schemeClr val="tx1"/>
          </a:fontRef>
        </p:style>
      </p:cxnSp>
      <p:pic>
        <p:nvPicPr>
          <p:cNvPr id="30" name="Drawing 29" descr="Picture looks like as food, Drawing&#10;&#10;">
            <a:extLst>
              <a:ext uri="{FF2B5EF4-FFF2-40B4-BE49-F238E27FC236}">
                <a16:creationId xmlns:a16="http://schemas.microsoft.com/office/drawing/2014/main" id="{7553C10C-BCC1-42A6-B4FF-49122F6595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0599" y="1822685"/>
            <a:ext cx="4574399" cy="3430800"/>
          </a:xfrm>
          <a:prstGeom prst="rect">
            <a:avLst/>
          </a:prstGeom>
        </p:spPr>
      </p:pic>
    </p:spTree>
    <p:extLst>
      <p:ext uri="{BB962C8B-B14F-4D97-AF65-F5344CB8AC3E}">
        <p14:creationId xmlns:p14="http://schemas.microsoft.com/office/powerpoint/2010/main" val="235690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65075" y="1078681"/>
            <a:ext cx="6096000" cy="4934857"/>
          </a:xfrm>
          <a:prstGeom prst="rect">
            <a:avLst/>
          </a:prstGeom>
          <a:ln>
            <a:noFill/>
          </a:ln>
          <a:effectLst>
            <a:outerShdw blurRad="292100" dist="139700" dir="2700000" algn="tl" rotWithShape="0">
              <a:srgbClr val="333333">
                <a:alpha val="65000"/>
              </a:srgbClr>
            </a:outerShdw>
          </a:effectLst>
        </p:spPr>
      </p:pic>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Model</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3062899"/>
            <a:ext cx="3203575" cy="7101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Lots of models are out there from </a:t>
            </a:r>
            <a:r>
              <a:rPr kumimoji="0" lang="en-US" sz="1400" b="1" i="0" u="none" strike="noStrike" kern="1200" cap="none" spc="0" normalizeH="0" baseline="0" noProof="0" dirty="0" err="1">
                <a:ln>
                  <a:noFill/>
                </a:ln>
                <a:effectLst/>
                <a:uLnTx/>
                <a:uFillTx/>
                <a:latin typeface="Poppins" panose="00000500000000000000" pitchFamily="2" charset="0"/>
                <a:ea typeface="+mn-ea"/>
                <a:cs typeface="Poppins" panose="00000500000000000000" pitchFamily="2" charset="0"/>
              </a:rPr>
              <a:t>OpenAI</a:t>
            </a: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 and others.</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822809"/>
            <a:ext cx="3203575" cy="10264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Models are pretty much fixed once created, but they can be fine tuned in various ways.</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446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679577"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Temperature</a:t>
            </a:r>
          </a:p>
        </p:txBody>
      </p:sp>
      <p:sp>
        <p:nvSpPr>
          <p:cNvPr id="3" name="TextBox 2">
            <a:extLst>
              <a:ext uri="{FF2B5EF4-FFF2-40B4-BE49-F238E27FC236}">
                <a16:creationId xmlns:a16="http://schemas.microsoft.com/office/drawing/2014/main" id="{F7892D27-932D-107D-91EE-A2940EB0E189}"/>
              </a:ext>
            </a:extLst>
          </p:cNvPr>
          <p:cNvSpPr txBox="1"/>
          <p:nvPr/>
        </p:nvSpPr>
        <p:spPr>
          <a:xfrm>
            <a:off x="6679577" y="3073934"/>
            <a:ext cx="3203575" cy="3869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Pick a word, but not </a:t>
            </a:r>
            <a:r>
              <a:rPr kumimoji="0" lang="en-US" sz="1400" b="1" i="1"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any </a:t>
            </a:r>
            <a:r>
              <a:rPr kumimoji="0" lang="en-US" sz="1400" b="1"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word.</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4" name="TextBox 3">
            <a:extLst>
              <a:ext uri="{FF2B5EF4-FFF2-40B4-BE49-F238E27FC236}">
                <a16:creationId xmlns:a16="http://schemas.microsoft.com/office/drawing/2014/main" id="{F7321D4C-3F43-DDA9-08E9-A4AAA1DFD511}"/>
              </a:ext>
            </a:extLst>
          </p:cNvPr>
          <p:cNvSpPr txBox="1"/>
          <p:nvPr/>
        </p:nvSpPr>
        <p:spPr>
          <a:xfrm>
            <a:off x="6679577" y="3550065"/>
            <a:ext cx="3203575" cy="13515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latin typeface="Calibri" panose="020F0502020204030204"/>
              </a:rPr>
              <a:t>Setting the temperature higher asks the model to pick from a wider variety of words as it writes. Great for poems, bad for medical advice.</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4D39C42-BFA1-6932-16FF-8B19AD958DB6}"/>
              </a:ext>
            </a:extLst>
          </p:cNvPr>
          <p:cNvPicPr>
            <a:picLocks noChangeAspect="1"/>
          </p:cNvPicPr>
          <p:nvPr/>
        </p:nvPicPr>
        <p:blipFill>
          <a:blip r:embed="rId2"/>
          <a:stretch>
            <a:fillRect/>
          </a:stretch>
        </p:blipFill>
        <p:spPr>
          <a:xfrm>
            <a:off x="562674" y="3283461"/>
            <a:ext cx="5061111" cy="180354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EB265DD-4334-8C14-15C0-D26D6EE38B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675" y="1117089"/>
            <a:ext cx="5067300" cy="163830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CCB587E-7135-1FE5-059B-A5E1CD51BABE}"/>
              </a:ext>
            </a:extLst>
          </p:cNvPr>
          <p:cNvSpPr txBox="1"/>
          <p:nvPr/>
        </p:nvSpPr>
        <p:spPr>
          <a:xfrm>
            <a:off x="3310759" y="587528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0566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Lato Light" panose="020F0302020204030203" pitchFamily="34" charset="0"/>
                <a:ea typeface="+mn-ea"/>
                <a:cs typeface="Poppins" panose="00000500000000000000" pitchFamily="2" charset="0"/>
              </a:rPr>
              <a:t>Not everything that sounds intelligent, is intelligent</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454870"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5000" b="1" i="0" u="none" strike="noStrike" kern="1200" cap="none" spc="0" normalizeH="0" baseline="0" noProof="0" dirty="0">
                <a:ln>
                  <a:noFill/>
                </a:ln>
                <a:solidFill>
                  <a:srgbClr val="F48F14">
                    <a:alpha val="10000"/>
                  </a:srgbClr>
                </a:solidFill>
                <a:effectLst/>
                <a:uLnTx/>
                <a:uFillTx/>
                <a:latin typeface="Poppins" panose="00000500000000000000" pitchFamily="2" charset="0"/>
                <a:ea typeface="+mj-ea"/>
                <a:cs typeface="Poppins" panose="00000500000000000000" pitchFamily="2" charset="0"/>
              </a:rPr>
              <a:t>03</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Strengths &amp; Weaknesses </a:t>
            </a:r>
          </a:p>
        </p:txBody>
      </p:sp>
    </p:spTree>
    <p:extLst>
      <p:ext uri="{BB962C8B-B14F-4D97-AF65-F5344CB8AC3E}">
        <p14:creationId xmlns:p14="http://schemas.microsoft.com/office/powerpoint/2010/main" val="18512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Understanding Hallucinations</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9606544" cy="1951432"/>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sz="2800" dirty="0">
                <a:solidFill>
                  <a:srgbClr val="262323"/>
                </a:solidFill>
                <a:latin typeface=""/>
                <a:cs typeface="Poppins" panose="00000500000000000000" pitchFamily="2" charset="0"/>
              </a:rPr>
              <a:t>GPT is </a:t>
            </a:r>
            <a:r>
              <a:rPr lang="en-US" sz="2800" dirty="0">
                <a:solidFill>
                  <a:schemeClr val="accent5"/>
                </a:solidFill>
                <a:latin typeface=""/>
                <a:cs typeface="Poppins" panose="00000500000000000000" pitchFamily="2" charset="0"/>
              </a:rPr>
              <a:t>“generative” </a:t>
            </a:r>
            <a:r>
              <a:rPr lang="en-US" sz="2800" dirty="0">
                <a:solidFill>
                  <a:srgbClr val="262323"/>
                </a:solidFill>
                <a:latin typeface=""/>
                <a:cs typeface="Poppins" panose="00000500000000000000" pitchFamily="2" charset="0"/>
              </a:rPr>
              <a:t>.. It’s unlikely to say </a:t>
            </a:r>
            <a:r>
              <a:rPr lang="en-US" sz="2800" i="1" dirty="0">
                <a:solidFill>
                  <a:schemeClr val="accent4"/>
                </a:solidFill>
                <a:latin typeface=""/>
                <a:cs typeface="Poppins" panose="00000500000000000000" pitchFamily="2" charset="0"/>
              </a:rPr>
              <a:t>“I don’t know”</a:t>
            </a:r>
            <a:endParaRPr kumimoji="0" lang="en-US" sz="2800" b="0" i="1" u="none" strike="noStrike" kern="1200" cap="none" spc="0" normalizeH="0" baseline="0" noProof="0" dirty="0">
              <a:ln>
                <a:noFill/>
              </a:ln>
              <a:solidFill>
                <a:schemeClr val="accent4"/>
              </a:solidFill>
              <a:effectLst/>
              <a:uLnTx/>
              <a:uFillTx/>
              <a:latin typeface=""/>
              <a:ea typeface="+mn-ea"/>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endParaRP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8">
            <a:extLst>
              <a:ext uri="{FF2B5EF4-FFF2-40B4-BE49-F238E27FC236}">
                <a16:creationId xmlns:a16="http://schemas.microsoft.com/office/drawing/2014/main" id="{7E47B8BA-AA43-9BF0-39A4-648580645F6E}"/>
              </a:ext>
            </a:extLst>
          </p:cNvPr>
          <p:cNvSpPr txBox="1">
            <a:spLocks/>
          </p:cNvSpPr>
          <p:nvPr/>
        </p:nvSpPr>
        <p:spPr>
          <a:xfrm>
            <a:off x="641043" y="2888599"/>
            <a:ext cx="3132172"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Me:</a:t>
            </a:r>
          </a:p>
          <a:p>
            <a:pPr marL="0" indent="0">
              <a:buFont typeface="Arial" panose="020B0604020202020204" pitchFamily="34" charset="0"/>
              <a:buNone/>
            </a:pPr>
            <a:r>
              <a:rPr lang="en-US" sz="1400" dirty="0"/>
              <a:t>Please write out exact instructions on how to walk from the Apple store on King Street to Battery Park.</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GPT</a:t>
            </a:r>
          </a:p>
          <a:p>
            <a:pPr marL="0" indent="0">
              <a:buFont typeface="Arial" panose="020B0604020202020204" pitchFamily="34" charset="0"/>
              <a:buNone/>
            </a:pPr>
            <a:r>
              <a:rPr lang="en-US" sz="1400" dirty="0"/>
              <a:t>Sure, here are the step-by-step instructions on how to walk from the Apple store on King Street to Battery Park:</a:t>
            </a:r>
          </a:p>
          <a:p>
            <a:pPr marL="0" indent="0">
              <a:buFont typeface="Arial" panose="020B0604020202020204" pitchFamily="34" charset="0"/>
              <a:buNone/>
            </a:pPr>
            <a:r>
              <a:rPr lang="en-US" sz="1400" dirty="0"/>
              <a:t>Exit the Apple store and turn left onto King Street.</a:t>
            </a:r>
          </a:p>
          <a:p>
            <a:pPr marL="0" indent="0">
              <a:buFont typeface="Arial" panose="020B0604020202020204" pitchFamily="34" charset="0"/>
              <a:buNone/>
            </a:pPr>
            <a:r>
              <a:rPr lang="en-US" sz="1400" dirty="0"/>
              <a:t>Walk east on King Street for about 2 blocks until you reach Greenwich Street.</a:t>
            </a:r>
          </a:p>
          <a:p>
            <a:pPr marL="0" indent="0">
              <a:buFont typeface="Arial" panose="020B0604020202020204" pitchFamily="34" charset="0"/>
              <a:buNone/>
            </a:pPr>
            <a:r>
              <a:rPr lang="en-US" sz="1400" dirty="0"/>
              <a:t>Turn right onto Greenwich Street and continue walking south for approximately 8 blocks until you reach Battery Park.</a:t>
            </a:r>
          </a:p>
          <a:p>
            <a:pPr marL="0" indent="0">
              <a:buFont typeface="Arial" panose="020B0604020202020204" pitchFamily="34" charset="0"/>
              <a:buNone/>
            </a:pPr>
            <a:r>
              <a:rPr lang="en-US" sz="1400" dirty="0"/>
              <a:t>As you approach Battery Park, you will see signs and a map indicating the various attractions and points of interest within the park.</a:t>
            </a:r>
          </a:p>
          <a:p>
            <a:pPr marL="0" indent="0">
              <a:buFont typeface="Arial" panose="020B0604020202020204" pitchFamily="34" charset="0"/>
              <a:buNone/>
            </a:pPr>
            <a:r>
              <a:rPr lang="en-US" sz="1400" dirty="0"/>
              <a:t>Once you arrive at Battery Park, you can explore the park and its many attractions, including the Battery Gardens restaurant, the </a:t>
            </a:r>
            <a:r>
              <a:rPr lang="en-US" sz="1400" dirty="0" err="1"/>
              <a:t>SeaGlass</a:t>
            </a:r>
            <a:r>
              <a:rPr lang="en-US" sz="1400" dirty="0"/>
              <a:t> Carousel, and the Statue of Liberty ferry terminal.</a:t>
            </a:r>
          </a:p>
          <a:p>
            <a:pPr marL="0" indent="0">
              <a:buFont typeface="Arial" panose="020B0604020202020204" pitchFamily="34" charset="0"/>
              <a:buNone/>
            </a:pPr>
            <a:r>
              <a:rPr lang="en-US" sz="1400" dirty="0"/>
              <a:t>Note: The walking distance between the Apple store on King Street and Battery Park is approximately 1.2 miles, and the estimated walking time is about 25-30 minutes, depending on your pace.</a:t>
            </a:r>
          </a:p>
          <a:p>
            <a:pPr marL="0" indent="0">
              <a:buFont typeface="Arial" panose="020B0604020202020204" pitchFamily="34" charset="0"/>
              <a:buNone/>
            </a:pPr>
            <a:endParaRPr lang="en-US" sz="1400" dirty="0"/>
          </a:p>
        </p:txBody>
      </p:sp>
      <p:sp>
        <p:nvSpPr>
          <p:cNvPr id="8" name="Content Placeholder 8">
            <a:extLst>
              <a:ext uri="{FF2B5EF4-FFF2-40B4-BE49-F238E27FC236}">
                <a16:creationId xmlns:a16="http://schemas.microsoft.com/office/drawing/2014/main" id="{F3004600-170A-5140-61DB-B818E7D8053A}"/>
              </a:ext>
            </a:extLst>
          </p:cNvPr>
          <p:cNvSpPr txBox="1">
            <a:spLocks/>
          </p:cNvSpPr>
          <p:nvPr/>
        </p:nvSpPr>
        <p:spPr>
          <a:xfrm>
            <a:off x="4056992" y="2888599"/>
            <a:ext cx="3268717"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Me:</a:t>
            </a:r>
          </a:p>
          <a:p>
            <a:pPr marL="0" indent="0">
              <a:buFont typeface="Arial" panose="020B0604020202020204" pitchFamily="34" charset="0"/>
              <a:buNone/>
            </a:pPr>
            <a:r>
              <a:rPr lang="en-US" sz="1400" dirty="0"/>
              <a:t>Sorry, I meant in Charleston</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GPT:</a:t>
            </a:r>
          </a:p>
          <a:p>
            <a:pPr marL="0" indent="0">
              <a:buFont typeface="Arial" panose="020B0604020202020204" pitchFamily="34" charset="0"/>
              <a:buNone/>
            </a:pPr>
            <a:r>
              <a:rPr lang="en-US" sz="1400" dirty="0"/>
              <a:t>I apologize for the confusion earlier. Here are the step-by-step instructions on how to walk from the Apple store in Charleston to Battery Park:</a:t>
            </a:r>
          </a:p>
          <a:p>
            <a:pPr marL="0" indent="0">
              <a:buFont typeface="Arial" panose="020B0604020202020204" pitchFamily="34" charset="0"/>
              <a:buNone/>
            </a:pPr>
            <a:r>
              <a:rPr lang="en-US" sz="1400" dirty="0"/>
              <a:t>Exit the Apple store and head south on King Street towards Broad Street.</a:t>
            </a:r>
          </a:p>
          <a:p>
            <a:pPr marL="0" indent="0">
              <a:buFont typeface="Arial" panose="020B0604020202020204" pitchFamily="34" charset="0"/>
              <a:buNone/>
            </a:pPr>
            <a:r>
              <a:rPr lang="en-US" sz="1400" dirty="0"/>
              <a:t>Turn left onto Broad Street and continue walking east for about 3 blocks.</a:t>
            </a:r>
          </a:p>
          <a:p>
            <a:pPr marL="0" indent="0">
              <a:buFont typeface="Arial" panose="020B0604020202020204" pitchFamily="34" charset="0"/>
              <a:buNone/>
            </a:pPr>
            <a:r>
              <a:rPr lang="en-US" sz="1400" dirty="0"/>
              <a:t>At the intersection of Broad Street and East Bay Street, turn right onto East Bay Street.</a:t>
            </a:r>
          </a:p>
        </p:txBody>
      </p:sp>
      <p:sp>
        <p:nvSpPr>
          <p:cNvPr id="9" name="Content Placeholder 8">
            <a:extLst>
              <a:ext uri="{FF2B5EF4-FFF2-40B4-BE49-F238E27FC236}">
                <a16:creationId xmlns:a16="http://schemas.microsoft.com/office/drawing/2014/main" id="{60DD622E-7489-1ED3-640C-F88D5733D753}"/>
              </a:ext>
            </a:extLst>
          </p:cNvPr>
          <p:cNvSpPr txBox="1">
            <a:spLocks/>
          </p:cNvSpPr>
          <p:nvPr/>
        </p:nvSpPr>
        <p:spPr>
          <a:xfrm>
            <a:off x="7472942" y="3098806"/>
            <a:ext cx="3636491"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Follow East Bay Street south for approximately 1 mile until you reach the end of the street, where you will see White Point Garden and the entrance to Battery Park.</a:t>
            </a:r>
          </a:p>
          <a:p>
            <a:pPr marL="0" indent="0">
              <a:buFont typeface="Arial" panose="020B0604020202020204" pitchFamily="34" charset="0"/>
              <a:buNone/>
            </a:pPr>
            <a:r>
              <a:rPr lang="en-US" sz="1400" dirty="0"/>
              <a:t>To enter Battery Park, follow the pathway through White Point Garden towards the water.</a:t>
            </a:r>
          </a:p>
          <a:p>
            <a:pPr marL="0" indent="0">
              <a:buFont typeface="Arial" panose="020B0604020202020204" pitchFamily="34" charset="0"/>
              <a:buNone/>
            </a:pPr>
            <a:r>
              <a:rPr lang="en-US" sz="1400" dirty="0"/>
              <a:t>Once you arrive at Battery Park, you can explore the park and </a:t>
            </a:r>
            <a:r>
              <a:rPr lang="en-US" sz="1400" dirty="0">
                <a:solidFill>
                  <a:schemeClr val="accent3"/>
                </a:solidFill>
              </a:rPr>
              <a:t>its many attractions, including the Fort Sumter National Monument</a:t>
            </a:r>
            <a:r>
              <a:rPr lang="en-US" sz="1400" dirty="0"/>
              <a:t>, the Charleston Harbor, and the scenic waterfront promenade.</a:t>
            </a:r>
          </a:p>
          <a:p>
            <a:pPr marL="0" indent="0">
              <a:buFont typeface="Arial" panose="020B0604020202020204" pitchFamily="34" charset="0"/>
              <a:buNone/>
            </a:pPr>
            <a:r>
              <a:rPr lang="en-US" sz="1400" dirty="0"/>
              <a:t>Note: The walking distance between the Apple store in Charleston and Battery Park is approximately 1.2 miles, and the estimated walking time is about 25-30 minutes, depending on your pace.</a:t>
            </a:r>
          </a:p>
        </p:txBody>
      </p:sp>
      <p:pic>
        <p:nvPicPr>
          <p:cNvPr id="12" name="Picture 11">
            <a:extLst>
              <a:ext uri="{FF2B5EF4-FFF2-40B4-BE49-F238E27FC236}">
                <a16:creationId xmlns:a16="http://schemas.microsoft.com/office/drawing/2014/main" id="{D1C9E5EE-6442-333D-1149-A9BD7E2C51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7129" y="1439918"/>
            <a:ext cx="7772400" cy="5117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896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Understanding Hallucinations</a:t>
            </a: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8">
            <a:extLst>
              <a:ext uri="{FF2B5EF4-FFF2-40B4-BE49-F238E27FC236}">
                <a16:creationId xmlns:a16="http://schemas.microsoft.com/office/drawing/2014/main" id="{7E47B8BA-AA43-9BF0-39A4-648580645F6E}"/>
              </a:ext>
            </a:extLst>
          </p:cNvPr>
          <p:cNvSpPr txBox="1">
            <a:spLocks/>
          </p:cNvSpPr>
          <p:nvPr/>
        </p:nvSpPr>
        <p:spPr>
          <a:xfrm>
            <a:off x="641043" y="1658889"/>
            <a:ext cx="3132172"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Dave Ingram</a:t>
            </a:r>
          </a:p>
          <a:p>
            <a:pPr marL="0" indent="0">
              <a:buNone/>
            </a:pPr>
            <a:r>
              <a:rPr lang="en-US" sz="1400" dirty="0"/>
              <a:t>What restaurants would I pass by along the way?’</a:t>
            </a:r>
          </a:p>
          <a:p>
            <a:pPr marL="0" indent="0">
              <a:buNone/>
            </a:pPr>
            <a:endParaRPr lang="en-US" sz="1400" dirty="0"/>
          </a:p>
          <a:p>
            <a:pPr marL="0" indent="0">
              <a:buNone/>
            </a:pPr>
            <a:r>
              <a:rPr lang="en-US" sz="1400" dirty="0"/>
              <a:t>GPT</a:t>
            </a:r>
          </a:p>
          <a:p>
            <a:pPr marL="0" indent="0">
              <a:buNone/>
            </a:pPr>
            <a:r>
              <a:rPr lang="en-US" sz="1400" dirty="0"/>
              <a:t>If you're walking from the Apple store on King Street to Battery Park in Charleston, you will pass by several restaurants along the way. Here are some options:</a:t>
            </a:r>
          </a:p>
          <a:p>
            <a:pPr marL="0" indent="0">
              <a:buNone/>
            </a:pPr>
            <a:r>
              <a:rPr lang="en-US" sz="1400" dirty="0"/>
              <a:t>Husk - a popular restaurant featuring Southern cuisine, located at 76 Queen Street, a few blocks south of Broad Street.</a:t>
            </a:r>
          </a:p>
          <a:p>
            <a:pPr marL="0" indent="0">
              <a:buNone/>
            </a:pPr>
            <a:r>
              <a:rPr lang="en-US" sz="1400" dirty="0"/>
              <a:t>82 Queen - another popular restaurant featuring Lowcountry cuisine, located at 82 Queen Street, just a block south of Husk.</a:t>
            </a:r>
          </a:p>
        </p:txBody>
      </p:sp>
      <p:sp>
        <p:nvSpPr>
          <p:cNvPr id="8" name="Content Placeholder 8">
            <a:extLst>
              <a:ext uri="{FF2B5EF4-FFF2-40B4-BE49-F238E27FC236}">
                <a16:creationId xmlns:a16="http://schemas.microsoft.com/office/drawing/2014/main" id="{F3004600-170A-5140-61DB-B818E7D8053A}"/>
              </a:ext>
            </a:extLst>
          </p:cNvPr>
          <p:cNvSpPr txBox="1">
            <a:spLocks/>
          </p:cNvSpPr>
          <p:nvPr/>
        </p:nvSpPr>
        <p:spPr>
          <a:xfrm>
            <a:off x="4056992" y="1658889"/>
            <a:ext cx="3268717"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Slightly North of Broad (SNOB) - a restaurant featuring modern Southern cuisine, located at 192 E Bay Street, just a block east of the intersection of Broad Street and East Bay Street.</a:t>
            </a:r>
          </a:p>
          <a:p>
            <a:pPr marL="0" indent="0">
              <a:buNone/>
            </a:pPr>
            <a:r>
              <a:rPr lang="en-US" sz="1400" dirty="0"/>
              <a:t>High Cotton - a restaurant featuring classic Southern cuisine, located at 199 E Bay Street, </a:t>
            </a:r>
            <a:r>
              <a:rPr lang="en-US" sz="1400" i="1" dirty="0">
                <a:solidFill>
                  <a:schemeClr val="accent3"/>
                </a:solidFill>
              </a:rPr>
              <a:t>just a block east of SNOB.</a:t>
            </a:r>
          </a:p>
          <a:p>
            <a:pPr marL="0" indent="0">
              <a:buNone/>
            </a:pPr>
            <a:r>
              <a:rPr lang="en-US" sz="1400" dirty="0">
                <a:solidFill>
                  <a:schemeClr val="accent2"/>
                </a:solidFill>
              </a:rPr>
              <a:t>Fleet Landing - a seafood restaurant located at 186 Concord Street, just south of White Point Garden and the entrance to Battery Park.</a:t>
            </a:r>
          </a:p>
          <a:p>
            <a:pPr marL="0" indent="0">
              <a:buNone/>
            </a:pPr>
            <a:r>
              <a:rPr lang="en-US" sz="1400" dirty="0"/>
              <a:t>The Southern Grind - a cafe located at 218 Concord Street, just a few steps south of Fleet Landing. They serve coffee, breakfast, and lunch items.</a:t>
            </a:r>
          </a:p>
          <a:p>
            <a:pPr marL="0" indent="0">
              <a:buNone/>
            </a:pPr>
            <a:r>
              <a:rPr lang="en-US" sz="1400" dirty="0"/>
              <a:t>These are just a few of the restaurants you will pass by on your walk from the Apple store to Battery Park in Charleston. There are many other options in the area, so feel free to explore and try something new!</a:t>
            </a:r>
          </a:p>
        </p:txBody>
      </p:sp>
      <p:pic>
        <p:nvPicPr>
          <p:cNvPr id="4" name="Picture 3">
            <a:extLst>
              <a:ext uri="{FF2B5EF4-FFF2-40B4-BE49-F238E27FC236}">
                <a16:creationId xmlns:a16="http://schemas.microsoft.com/office/drawing/2014/main" id="{2A0EDAC8-F2D1-E046-779E-2FCCE097016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25406" y="1649404"/>
            <a:ext cx="4225248" cy="456988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05AA331-0C48-797E-985F-43FBB88C5C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33100" y="638715"/>
            <a:ext cx="4125121" cy="5806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82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Context is Key</a:t>
            </a: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0944F94-4FEF-1925-EC4E-2DE027FBEC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755817"/>
            <a:ext cx="5708829" cy="401057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6AA6287-522B-CDFF-B8F2-39CA670CD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524" y="1514292"/>
            <a:ext cx="9592844" cy="4571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4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E47111"/>
                </a:solidFill>
                <a:latin typeface="Poppins" panose="00000500000000000000" pitchFamily="2" charset="0"/>
                <a:cs typeface="Poppins" panose="00000500000000000000" pitchFamily="2" charset="0"/>
              </a:rPr>
              <a:t>Know your model and its abilities</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5735E00-B108-C872-6E39-C30175AAB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7048" y="1585106"/>
            <a:ext cx="7685216" cy="480518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0A0272F-0513-F289-58FD-032AC71AD7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73539" y="1985170"/>
            <a:ext cx="6137450" cy="35458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8692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Lato Light" panose="020F0302020204030203" pitchFamily="34" charset="0"/>
                <a:ea typeface="+mn-ea"/>
                <a:cs typeface="Poppins" panose="00000500000000000000" pitchFamily="2" charset="0"/>
              </a:rPr>
              <a:t>Approaches and methods</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168165"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5000" b="1" i="0" u="none" strike="noStrike" kern="1200" cap="none" spc="0" normalizeH="0" baseline="0" noProof="0" dirty="0">
                <a:ln>
                  <a:noFill/>
                </a:ln>
                <a:solidFill>
                  <a:srgbClr val="F48F14">
                    <a:alpha val="10000"/>
                  </a:srgbClr>
                </a:solidFill>
                <a:effectLst/>
                <a:uLnTx/>
                <a:uFillTx/>
                <a:latin typeface="Poppins" panose="00000500000000000000" pitchFamily="2" charset="0"/>
                <a:ea typeface="+mj-ea"/>
                <a:cs typeface="Poppins" panose="00000500000000000000" pitchFamily="2" charset="0"/>
              </a:rPr>
              <a:t>04</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Prompt Engineering</a:t>
            </a:r>
          </a:p>
        </p:txBody>
      </p:sp>
    </p:spTree>
    <p:extLst>
      <p:ext uri="{BB962C8B-B14F-4D97-AF65-F5344CB8AC3E}">
        <p14:creationId xmlns:p14="http://schemas.microsoft.com/office/powerpoint/2010/main" val="3872164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Ask a question</a:t>
            </a:r>
          </a:p>
        </p:txBody>
      </p:sp>
      <p:pic>
        <p:nvPicPr>
          <p:cNvPr id="4" name="Picture 3">
            <a:extLst>
              <a:ext uri="{FF2B5EF4-FFF2-40B4-BE49-F238E27FC236}">
                <a16:creationId xmlns:a16="http://schemas.microsoft.com/office/drawing/2014/main" id="{250C6EF8-2816-8528-CDBD-ECB13CC8DF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702675"/>
            <a:ext cx="6771085" cy="4643886"/>
          </a:xfrm>
          <a:prstGeom prst="rect">
            <a:avLst/>
          </a:prstGeom>
        </p:spPr>
      </p:pic>
    </p:spTree>
    <p:extLst>
      <p:ext uri="{BB962C8B-B14F-4D97-AF65-F5344CB8AC3E}">
        <p14:creationId xmlns:p14="http://schemas.microsoft.com/office/powerpoint/2010/main" val="407648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Finish a sentence</a:t>
            </a:r>
          </a:p>
        </p:txBody>
      </p:sp>
      <p:pic>
        <p:nvPicPr>
          <p:cNvPr id="2" name="Picture 1">
            <a:extLst>
              <a:ext uri="{FF2B5EF4-FFF2-40B4-BE49-F238E27FC236}">
                <a16:creationId xmlns:a16="http://schemas.microsoft.com/office/drawing/2014/main" id="{04B44433-4C7F-512E-8E95-CA9111023B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520807"/>
            <a:ext cx="7772400" cy="4915056"/>
          </a:xfrm>
          <a:prstGeom prst="rect">
            <a:avLst/>
          </a:prstGeom>
        </p:spPr>
      </p:pic>
    </p:spTree>
    <p:extLst>
      <p:ext uri="{BB962C8B-B14F-4D97-AF65-F5344CB8AC3E}">
        <p14:creationId xmlns:p14="http://schemas.microsoft.com/office/powerpoint/2010/main" val="3876721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Poppins" panose="00000500000000000000" pitchFamily="2" charset="0"/>
                <a:ea typeface="+mj-ea"/>
                <a:cs typeface="Poppins" panose="00000500000000000000" pitchFamily="2" charset="0"/>
              </a:rPr>
              <a:t>What we’ll cover</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6054398" cy="5829481"/>
          </a:xfrm>
          <a:prstGeom prst="rect">
            <a:avLst/>
          </a:prstGeom>
          <a:noFill/>
        </p:spPr>
        <p:txBody>
          <a:bodyPr wrap="square" rtlCol="0">
            <a:spAutoFit/>
          </a:bodyPr>
          <a:lstStyle/>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kumimoji="0" lang="en-US" sz="2800" i="0" u="none" strike="noStrike" kern="1200" cap="none" spc="0" normalizeH="0" baseline="0" noProof="0" dirty="0">
                <a:ln>
                  <a:noFill/>
                </a:ln>
                <a:effectLst/>
                <a:uLnTx/>
                <a:uFillTx/>
                <a:latin typeface=""/>
                <a:cs typeface="Poppins" panose="00000500000000000000" pitchFamily="2" charset="0"/>
              </a:rPr>
              <a:t>What is a GPT Anyway?</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kumimoji="0" lang="en-US" sz="2800" i="0" u="none" strike="noStrike" kern="1200" cap="none" spc="0" normalizeH="0" baseline="0" noProof="0" dirty="0">
                <a:ln>
                  <a:noFill/>
                </a:ln>
                <a:effectLst/>
                <a:uLnTx/>
                <a:uFillTx/>
                <a:latin typeface=""/>
                <a:cs typeface="Poppins" panose="00000500000000000000" pitchFamily="2" charset="0"/>
              </a:rPr>
              <a:t>Key terms and concepts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Strengths and weaknesses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Prompt Engineering approaches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A few projects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Beyond the “chat”</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i="0" u="none" strike="noStrike" kern="1200" cap="none" spc="0" normalizeH="0" baseline="0" noProof="0" dirty="0">
              <a:ln>
                <a:noFill/>
              </a:ln>
              <a:effectLst/>
              <a:uLnTx/>
              <a:uFillTx/>
              <a:latin typeface=""/>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i="0" u="none" strike="noStrike" kern="1200" cap="none" spc="0" normalizeH="0" baseline="0" noProof="0" dirty="0">
              <a:ln>
                <a:noFill/>
              </a:ln>
              <a:effectLst/>
              <a:uLnTx/>
              <a:uFillTx/>
              <a:latin typeface=""/>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i="0" u="none" strike="noStrike" kern="1200" cap="none" spc="0" normalizeH="0" baseline="0" noProof="0" dirty="0">
              <a:ln>
                <a:noFill/>
              </a:ln>
              <a:effectLst/>
              <a:uLnTx/>
              <a:uFillTx/>
              <a:latin typeface=""/>
              <a:cs typeface="Poppins" panose="00000500000000000000" pitchFamily="2" charset="0"/>
            </a:endParaRPr>
          </a:p>
        </p:txBody>
      </p:sp>
      <p:pic>
        <p:nvPicPr>
          <p:cNvPr id="2" name="Picture 2">
            <a:extLst>
              <a:ext uri="{FF2B5EF4-FFF2-40B4-BE49-F238E27FC236}">
                <a16:creationId xmlns:a16="http://schemas.microsoft.com/office/drawing/2014/main" id="{9E5A1050-7B2E-3023-5FB5-AD60850DC52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07852" y="2225539"/>
            <a:ext cx="3993746" cy="3993746"/>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a:extLst>
              <a:ext uri="{FF2B5EF4-FFF2-40B4-BE49-F238E27FC236}">
                <a16:creationId xmlns:a16="http://schemas.microsoft.com/office/drawing/2014/main" id="{C53EDF1F-FFD9-1E85-C333-AC45ED7F9FDA}"/>
              </a:ext>
            </a:extLst>
          </p:cNvPr>
          <p:cNvSpPr/>
          <p:nvPr/>
        </p:nvSpPr>
        <p:spPr>
          <a:xfrm>
            <a:off x="8767656" y="1400328"/>
            <a:ext cx="393275" cy="751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607E6D7-5DBA-8817-F7A3-AC00A718DCB8}"/>
              </a:ext>
            </a:extLst>
          </p:cNvPr>
          <p:cNvSpPr txBox="1"/>
          <p:nvPr/>
        </p:nvSpPr>
        <p:spPr>
          <a:xfrm>
            <a:off x="7918448" y="614707"/>
            <a:ext cx="2091689" cy="646331"/>
          </a:xfrm>
          <a:prstGeom prst="rect">
            <a:avLst/>
          </a:prstGeom>
          <a:noFill/>
        </p:spPr>
        <p:txBody>
          <a:bodyPr wrap="square" rtlCol="0">
            <a:spAutoFit/>
          </a:bodyPr>
          <a:lstStyle/>
          <a:p>
            <a:pPr algn="ctr"/>
            <a:r>
              <a:rPr lang="en-US" dirty="0"/>
              <a:t>Slides and resources on </a:t>
            </a:r>
            <a:r>
              <a:rPr lang="en-US" dirty="0" err="1"/>
              <a:t>Github</a:t>
            </a:r>
            <a:r>
              <a:rPr lang="en-US" dirty="0"/>
              <a:t>!</a:t>
            </a:r>
          </a:p>
        </p:txBody>
      </p:sp>
    </p:spTree>
    <p:extLst>
      <p:ext uri="{BB962C8B-B14F-4D97-AF65-F5344CB8AC3E}">
        <p14:creationId xmlns:p14="http://schemas.microsoft.com/office/powerpoint/2010/main" val="2797578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Give instructions</a:t>
            </a:r>
          </a:p>
        </p:txBody>
      </p:sp>
      <p:pic>
        <p:nvPicPr>
          <p:cNvPr id="3" name="Picture 2">
            <a:extLst>
              <a:ext uri="{FF2B5EF4-FFF2-40B4-BE49-F238E27FC236}">
                <a16:creationId xmlns:a16="http://schemas.microsoft.com/office/drawing/2014/main" id="{EFABE831-4910-A2A2-B15D-A7D5A8673420}"/>
              </a:ext>
            </a:extLst>
          </p:cNvPr>
          <p:cNvPicPr>
            <a:picLocks noChangeAspect="1"/>
          </p:cNvPicPr>
          <p:nvPr/>
        </p:nvPicPr>
        <p:blipFill>
          <a:blip r:embed="rId2"/>
          <a:stretch>
            <a:fillRect/>
          </a:stretch>
        </p:blipFill>
        <p:spPr>
          <a:xfrm>
            <a:off x="641041" y="1428597"/>
            <a:ext cx="9475775" cy="4877610"/>
          </a:xfrm>
          <a:prstGeom prst="rect">
            <a:avLst/>
          </a:prstGeom>
        </p:spPr>
      </p:pic>
    </p:spTree>
    <p:extLst>
      <p:ext uri="{BB962C8B-B14F-4D97-AF65-F5344CB8AC3E}">
        <p14:creationId xmlns:p14="http://schemas.microsoft.com/office/powerpoint/2010/main" val="1678702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Few-shot prompting</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9102048" cy="658770"/>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What color is the sky?</a:t>
            </a:r>
          </a:p>
        </p:txBody>
      </p:sp>
      <p:pic>
        <p:nvPicPr>
          <p:cNvPr id="2" name="Picture 1">
            <a:extLst>
              <a:ext uri="{FF2B5EF4-FFF2-40B4-BE49-F238E27FC236}">
                <a16:creationId xmlns:a16="http://schemas.microsoft.com/office/drawing/2014/main" id="{514893C5-B558-52C5-DADD-0E8EE30F58AD}"/>
              </a:ext>
            </a:extLst>
          </p:cNvPr>
          <p:cNvPicPr>
            <a:picLocks noChangeAspect="1"/>
          </p:cNvPicPr>
          <p:nvPr/>
        </p:nvPicPr>
        <p:blipFill>
          <a:blip r:embed="rId2"/>
          <a:stretch>
            <a:fillRect/>
          </a:stretch>
        </p:blipFill>
        <p:spPr>
          <a:xfrm>
            <a:off x="641041" y="1622314"/>
            <a:ext cx="7941515" cy="4767975"/>
          </a:xfrm>
          <a:prstGeom prst="rect">
            <a:avLst/>
          </a:prstGeom>
        </p:spPr>
      </p:pic>
    </p:spTree>
    <p:extLst>
      <p:ext uri="{BB962C8B-B14F-4D97-AF65-F5344CB8AC3E}">
        <p14:creationId xmlns:p14="http://schemas.microsoft.com/office/powerpoint/2010/main" val="288002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Chain-of-thought prompting</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9102048" cy="658770"/>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What color is the sky?</a:t>
            </a:r>
          </a:p>
        </p:txBody>
      </p:sp>
      <p:pic>
        <p:nvPicPr>
          <p:cNvPr id="3" name="Picture 2">
            <a:extLst>
              <a:ext uri="{FF2B5EF4-FFF2-40B4-BE49-F238E27FC236}">
                <a16:creationId xmlns:a16="http://schemas.microsoft.com/office/drawing/2014/main" id="{C74AFE4D-8731-6B1A-2A39-E4FB32E90FB9}"/>
              </a:ext>
            </a:extLst>
          </p:cNvPr>
          <p:cNvPicPr>
            <a:picLocks noChangeAspect="1"/>
          </p:cNvPicPr>
          <p:nvPr/>
        </p:nvPicPr>
        <p:blipFill>
          <a:blip r:embed="rId2"/>
          <a:stretch>
            <a:fillRect/>
          </a:stretch>
        </p:blipFill>
        <p:spPr>
          <a:xfrm>
            <a:off x="641043" y="1632769"/>
            <a:ext cx="10909916" cy="4694569"/>
          </a:xfrm>
          <a:prstGeom prst="rect">
            <a:avLst/>
          </a:prstGeom>
        </p:spPr>
      </p:pic>
    </p:spTree>
    <p:extLst>
      <p:ext uri="{BB962C8B-B14F-4D97-AF65-F5344CB8AC3E}">
        <p14:creationId xmlns:p14="http://schemas.microsoft.com/office/powerpoint/2010/main" val="2276340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Going Further</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10636558" cy="2805255"/>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2000" b="1" i="0" u="none" strike="noStrike" kern="1200" cap="none" spc="0" normalizeH="0" baseline="0" noProof="0" dirty="0">
                <a:ln>
                  <a:noFill/>
                </a:ln>
                <a:solidFill>
                  <a:srgbClr val="262323"/>
                </a:solidFill>
                <a:effectLst/>
                <a:uLnTx/>
                <a:uFillTx/>
                <a:latin typeface=""/>
                <a:ea typeface="+mn-ea"/>
                <a:cs typeface="Poppins" panose="00000500000000000000" pitchFamily="2" charset="0"/>
              </a:rPr>
              <a:t>A prompt can contain any of the following components:</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Instruction - a specific task or instruction you want the model to perform</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Context - can involve external information or additional context that can steer the model to better responses</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Input Data - is the input or question that we are interested to find a response for</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Output Indicator - indicates the type or format of the output.</a:t>
            </a:r>
          </a:p>
        </p:txBody>
      </p:sp>
      <p:sp>
        <p:nvSpPr>
          <p:cNvPr id="4" name="TextBox 3">
            <a:extLst>
              <a:ext uri="{FF2B5EF4-FFF2-40B4-BE49-F238E27FC236}">
                <a16:creationId xmlns:a16="http://schemas.microsoft.com/office/drawing/2014/main" id="{52420B89-E7A6-60C6-1E64-7C0732D36400}"/>
              </a:ext>
            </a:extLst>
          </p:cNvPr>
          <p:cNvSpPr txBox="1"/>
          <p:nvPr/>
        </p:nvSpPr>
        <p:spPr>
          <a:xfrm>
            <a:off x="641042" y="5044231"/>
            <a:ext cx="6542690" cy="369332"/>
          </a:xfrm>
          <a:prstGeom prst="rect">
            <a:avLst/>
          </a:prstGeom>
          <a:noFill/>
        </p:spPr>
        <p:txBody>
          <a:bodyPr wrap="square">
            <a:spAutoFit/>
          </a:bodyPr>
          <a:lstStyle/>
          <a:p>
            <a:r>
              <a:rPr lang="en-US" dirty="0">
                <a:hlinkClick r:id="rId2"/>
              </a:rPr>
              <a:t>https://www.promptingguide.ai/</a:t>
            </a:r>
            <a:endParaRPr lang="en-US" dirty="0"/>
          </a:p>
        </p:txBody>
      </p:sp>
    </p:spTree>
    <p:extLst>
      <p:ext uri="{BB962C8B-B14F-4D97-AF65-F5344CB8AC3E}">
        <p14:creationId xmlns:p14="http://schemas.microsoft.com/office/powerpoint/2010/main" val="427133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0;p14">
            <a:extLst>
              <a:ext uri="{FF2B5EF4-FFF2-40B4-BE49-F238E27FC236}">
                <a16:creationId xmlns:a16="http://schemas.microsoft.com/office/drawing/2014/main" id="{AF54ED15-E1B1-0937-99CD-DB6E9CC7FFD0}"/>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AIPRM</a:t>
            </a:r>
          </a:p>
        </p:txBody>
      </p:sp>
      <p:pic>
        <p:nvPicPr>
          <p:cNvPr id="6" name="Picture 5">
            <a:extLst>
              <a:ext uri="{FF2B5EF4-FFF2-40B4-BE49-F238E27FC236}">
                <a16:creationId xmlns:a16="http://schemas.microsoft.com/office/drawing/2014/main" id="{BB760CDA-F5F5-ADEA-8587-E0A68B184F9C}"/>
              </a:ext>
            </a:extLst>
          </p:cNvPr>
          <p:cNvPicPr>
            <a:picLocks noChangeAspect="1"/>
          </p:cNvPicPr>
          <p:nvPr/>
        </p:nvPicPr>
        <p:blipFill>
          <a:blip r:embed="rId2"/>
          <a:stretch>
            <a:fillRect/>
          </a:stretch>
        </p:blipFill>
        <p:spPr>
          <a:xfrm>
            <a:off x="3027780" y="-7274"/>
            <a:ext cx="9975298" cy="7020258"/>
          </a:xfrm>
          <a:prstGeom prst="rect">
            <a:avLst/>
          </a:prstGeom>
        </p:spPr>
      </p:pic>
    </p:spTree>
    <p:extLst>
      <p:ext uri="{BB962C8B-B14F-4D97-AF65-F5344CB8AC3E}">
        <p14:creationId xmlns:p14="http://schemas.microsoft.com/office/powerpoint/2010/main" val="2694915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White notebook and color pencil">
            <a:extLst>
              <a:ext uri="{FF2B5EF4-FFF2-40B4-BE49-F238E27FC236}">
                <a16:creationId xmlns:a16="http://schemas.microsoft.com/office/drawing/2014/main" id="{70C029B3-7D71-45A0-AE1C-D03FEC3008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108193" y="-2353116"/>
            <a:ext cx="15958658" cy="10618645"/>
          </a:xfrm>
          <a:prstGeom prst="rect">
            <a:avLst/>
          </a:prstGeom>
        </p:spPr>
      </p:pic>
      <p:grpSp>
        <p:nvGrpSpPr>
          <p:cNvPr id="30" name="Group 29">
            <a:extLst>
              <a:ext uri="{FF2B5EF4-FFF2-40B4-BE49-F238E27FC236}">
                <a16:creationId xmlns:a16="http://schemas.microsoft.com/office/drawing/2014/main" id="{F0952D63-0D01-4822-BF18-90A47496F7DF}"/>
              </a:ext>
            </a:extLst>
          </p:cNvPr>
          <p:cNvGrpSpPr/>
          <p:nvPr/>
        </p:nvGrpSpPr>
        <p:grpSpPr>
          <a:xfrm>
            <a:off x="-195194" y="-191539"/>
            <a:ext cx="13072993" cy="11354838"/>
            <a:chOff x="-195194" y="-191539"/>
            <a:chExt cx="13072993" cy="11354838"/>
          </a:xfrm>
        </p:grpSpPr>
        <p:sp>
          <p:nvSpPr>
            <p:cNvPr id="31" name="Polyline: figure 30">
              <a:extLst>
                <a:ext uri="{FF2B5EF4-FFF2-40B4-BE49-F238E27FC236}">
                  <a16:creationId xmlns:a16="http://schemas.microsoft.com/office/drawing/2014/main" id="{7074CD3A-CB08-43F7-9442-7EC0179D1AF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Polyline: figure 31">
              <a:extLst>
                <a:ext uri="{FF2B5EF4-FFF2-40B4-BE49-F238E27FC236}">
                  <a16:creationId xmlns:a16="http://schemas.microsoft.com/office/drawing/2014/main" id="{14EA61B5-B3E5-4AE5-9FFA-DA6AD217C0B7}"/>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Polyline: figure 32">
              <a:extLst>
                <a:ext uri="{FF2B5EF4-FFF2-40B4-BE49-F238E27FC236}">
                  <a16:creationId xmlns:a16="http://schemas.microsoft.com/office/drawing/2014/main" id="{3B2AF5A1-F994-495F-835F-1356C00B97BC}"/>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Polyline: figure 34">
              <a:extLst>
                <a:ext uri="{FF2B5EF4-FFF2-40B4-BE49-F238E27FC236}">
                  <a16:creationId xmlns:a16="http://schemas.microsoft.com/office/drawing/2014/main" id="{B840B92D-987C-482D-AE0F-EC1F737508B0}"/>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Polyline: figure 35">
              <a:extLst>
                <a:ext uri="{FF2B5EF4-FFF2-40B4-BE49-F238E27FC236}">
                  <a16:creationId xmlns:a16="http://schemas.microsoft.com/office/drawing/2014/main" id="{C184F8C9-9FBF-4754-88D0-581140F93B84}"/>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Polyline: figure 36">
              <a:extLst>
                <a:ext uri="{FF2B5EF4-FFF2-40B4-BE49-F238E27FC236}">
                  <a16:creationId xmlns:a16="http://schemas.microsoft.com/office/drawing/2014/main" id="{34F06C42-BD38-41B1-92DE-FFAB750498FE}"/>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Polyline: figure 37">
              <a:extLst>
                <a:ext uri="{FF2B5EF4-FFF2-40B4-BE49-F238E27FC236}">
                  <a16:creationId xmlns:a16="http://schemas.microsoft.com/office/drawing/2014/main" id="{5C209C4C-30F5-4164-BB77-BB21557383F2}"/>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Polyline: figure 38">
              <a:extLst>
                <a:ext uri="{FF2B5EF4-FFF2-40B4-BE49-F238E27FC236}">
                  <a16:creationId xmlns:a16="http://schemas.microsoft.com/office/drawing/2014/main" id="{C004415D-80B6-4268-B16B-A833D2570131}"/>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Polyline: figure 39">
              <a:extLst>
                <a:ext uri="{FF2B5EF4-FFF2-40B4-BE49-F238E27FC236}">
                  <a16:creationId xmlns:a16="http://schemas.microsoft.com/office/drawing/2014/main" id="{67C321F8-62E6-44B6-9374-8580614F59EC}"/>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Polyline: figure 40">
              <a:extLst>
                <a:ext uri="{FF2B5EF4-FFF2-40B4-BE49-F238E27FC236}">
                  <a16:creationId xmlns:a16="http://schemas.microsoft.com/office/drawing/2014/main" id="{5BA0B90F-F84B-42A9-B4BB-22467601B58F}"/>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Polyline: figure 41">
              <a:extLst>
                <a:ext uri="{FF2B5EF4-FFF2-40B4-BE49-F238E27FC236}">
                  <a16:creationId xmlns:a16="http://schemas.microsoft.com/office/drawing/2014/main" id="{898B2CA9-9322-4CBC-91AD-C40BCC5C941B}"/>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Polyline: figure 42">
              <a:extLst>
                <a:ext uri="{FF2B5EF4-FFF2-40B4-BE49-F238E27FC236}">
                  <a16:creationId xmlns:a16="http://schemas.microsoft.com/office/drawing/2014/main" id="{671EA285-190A-4889-9336-1F54A00CB3F5}"/>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Polyline: figure 43">
              <a:extLst>
                <a:ext uri="{FF2B5EF4-FFF2-40B4-BE49-F238E27FC236}">
                  <a16:creationId xmlns:a16="http://schemas.microsoft.com/office/drawing/2014/main" id="{C230A8E3-EC40-4CEA-BB41-468E1DF57019}"/>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Polyline: figure 44">
              <a:extLst>
                <a:ext uri="{FF2B5EF4-FFF2-40B4-BE49-F238E27FC236}">
                  <a16:creationId xmlns:a16="http://schemas.microsoft.com/office/drawing/2014/main" id="{54ECBFBD-79AF-483B-AB21-EC6D0A23409B}"/>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Polyline: figure 45">
              <a:extLst>
                <a:ext uri="{FF2B5EF4-FFF2-40B4-BE49-F238E27FC236}">
                  <a16:creationId xmlns:a16="http://schemas.microsoft.com/office/drawing/2014/main" id="{E6554D7A-834B-4C57-892A-B5A51AE949E9}"/>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Polyline: figure 46">
              <a:extLst>
                <a:ext uri="{FF2B5EF4-FFF2-40B4-BE49-F238E27FC236}">
                  <a16:creationId xmlns:a16="http://schemas.microsoft.com/office/drawing/2014/main" id="{EB558BC9-FC1A-4047-9C36-6EBDEBA1406A}"/>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Polyline: figure 47">
              <a:extLst>
                <a:ext uri="{FF2B5EF4-FFF2-40B4-BE49-F238E27FC236}">
                  <a16:creationId xmlns:a16="http://schemas.microsoft.com/office/drawing/2014/main" id="{C015B406-84B2-4D1D-BA43-EC149DB8D252}"/>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Polyline: figure 48">
              <a:extLst>
                <a:ext uri="{FF2B5EF4-FFF2-40B4-BE49-F238E27FC236}">
                  <a16:creationId xmlns:a16="http://schemas.microsoft.com/office/drawing/2014/main" id="{C4778D8E-0BA5-4DDC-96CD-95E084856B6E}"/>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Polyline: figure 49">
              <a:extLst>
                <a:ext uri="{FF2B5EF4-FFF2-40B4-BE49-F238E27FC236}">
                  <a16:creationId xmlns:a16="http://schemas.microsoft.com/office/drawing/2014/main" id="{EE3B0038-204E-4442-81D9-09230B7A14F2}"/>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Polyline: figure 50">
              <a:extLst>
                <a:ext uri="{FF2B5EF4-FFF2-40B4-BE49-F238E27FC236}">
                  <a16:creationId xmlns:a16="http://schemas.microsoft.com/office/drawing/2014/main" id="{68F001AB-3153-4DE7-8B17-D9A45006B0A0}"/>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 name="TextBox 24">
            <a:extLst>
              <a:ext uri="{FF2B5EF4-FFF2-40B4-BE49-F238E27FC236}">
                <a16:creationId xmlns:a16="http://schemas.microsoft.com/office/drawing/2014/main" id="{D96EBC0B-19C5-48C6-9EA9-99D76166F95D}"/>
              </a:ext>
            </a:extLst>
          </p:cNvPr>
          <p:cNvSpPr txBox="1"/>
          <p:nvPr/>
        </p:nvSpPr>
        <p:spPr>
          <a:xfrm>
            <a:off x="565832" y="2843262"/>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ato Light" panose="020F0302020204030203" pitchFamily="34" charset="0"/>
                <a:ea typeface="+mn-ea"/>
                <a:cs typeface="Poppins" panose="00000500000000000000" pitchFamily="2" charset="0"/>
              </a:rPr>
              <a:t>Time for some more advanced prompting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Poppins" panose="00000500000000000000" pitchFamily="2" charset="0"/>
            </a:endParaRPr>
          </a:p>
        </p:txBody>
      </p:sp>
      <p:sp>
        <p:nvSpPr>
          <p:cNvPr id="26" name="Google Shape;70;p14">
            <a:extLst>
              <a:ext uri="{FF2B5EF4-FFF2-40B4-BE49-F238E27FC236}">
                <a16:creationId xmlns:a16="http://schemas.microsoft.com/office/drawing/2014/main" id="{47771D68-B52C-43E1-8227-A886298A44BE}"/>
              </a:ext>
            </a:extLst>
          </p:cNvPr>
          <p:cNvSpPr txBox="1">
            <a:spLocks/>
          </p:cNvSpPr>
          <p:nvPr/>
        </p:nvSpPr>
        <p:spPr>
          <a:xfrm>
            <a:off x="623888" y="760747"/>
            <a:ext cx="9739311" cy="1991524"/>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272424"/>
                </a:solidFill>
                <a:effectLst/>
                <a:uLnTx/>
                <a:uFillTx/>
                <a:latin typeface="Poppins" panose="00000500000000000000" pitchFamily="2" charset="0"/>
                <a:ea typeface="+mj-ea"/>
                <a:cs typeface="Poppins" panose="00000500000000000000" pitchFamily="2" charset="0"/>
              </a:rPr>
              <a:t>OK, should we write a book now?</a:t>
            </a:r>
          </a:p>
        </p:txBody>
      </p:sp>
    </p:spTree>
    <p:extLst>
      <p:ext uri="{BB962C8B-B14F-4D97-AF65-F5344CB8AC3E}">
        <p14:creationId xmlns:p14="http://schemas.microsoft.com/office/powerpoint/2010/main" val="3082837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First, let’s set up a goal and context</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3585015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E47111"/>
                </a:solidFill>
                <a:latin typeface="Poppins" panose="00000500000000000000" pitchFamily="2" charset="0"/>
                <a:cs typeface="Poppins" panose="00000500000000000000" pitchFamily="2" charset="0"/>
              </a:rPr>
              <a:t>Let’s keep building context…</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1029853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E47111"/>
                </a:solidFill>
                <a:latin typeface="Poppins" panose="00000500000000000000" pitchFamily="2" charset="0"/>
                <a:cs typeface="Poppins" panose="00000500000000000000" pitchFamily="2" charset="0"/>
              </a:rPr>
              <a:t>…and some more</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465791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Put past context into some s</a:t>
            </a:r>
            <a:r>
              <a:rPr lang="en-US" sz="3600" b="1" dirty="0" err="1">
                <a:solidFill>
                  <a:srgbClr val="E47111"/>
                </a:solidFill>
                <a:latin typeface="Poppins" panose="00000500000000000000" pitchFamily="2" charset="0"/>
                <a:cs typeface="Poppins" panose="00000500000000000000" pitchFamily="2" charset="0"/>
              </a:rPr>
              <a:t>tructure</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7"/>
          <a:stretch/>
        </p:blipFill>
        <p:spPr>
          <a:xfrm>
            <a:off x="641043" y="1650391"/>
            <a:ext cx="10827058" cy="4487798"/>
          </a:xfrm>
          <a:prstGeom prst="rect">
            <a:avLst/>
          </a:prstGeom>
        </p:spPr>
      </p:pic>
    </p:spTree>
    <p:extLst>
      <p:ext uri="{BB962C8B-B14F-4D97-AF65-F5344CB8AC3E}">
        <p14:creationId xmlns:p14="http://schemas.microsoft.com/office/powerpoint/2010/main" val="4974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What is </a:t>
            </a:r>
            <a:b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b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Chat GPT?</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2351936"/>
            <a:ext cx="3365176" cy="11717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t>Generative Pre-trained Transformer (GPT)</a:t>
            </a:r>
            <a:b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br>
            <a: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t>+</a:t>
            </a:r>
            <a:b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br>
            <a: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t>Reinforcement learning from human feedback (RHLF)</a:t>
            </a: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718101"/>
            <a:ext cx="3203575" cy="189866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Lato Light" panose="020F0302020204030203" pitchFamily="34" charset="0"/>
                <a:ea typeface="+mn-ea"/>
                <a:cs typeface="+mn-cs"/>
              </a:rPr>
              <a:t>A next-word predictor.</a:t>
            </a:r>
            <a:br>
              <a:rPr kumimoji="0" lang="en-US" sz="1600" b="0" i="0" u="none" strike="noStrike" kern="1200" cap="none" spc="0" normalizeH="0" baseline="0" noProof="0" dirty="0">
                <a:ln>
                  <a:noFill/>
                </a:ln>
                <a:effectLst/>
                <a:uLnTx/>
                <a:uFillTx/>
                <a:latin typeface="Lato Light" panose="020F0302020204030203" pitchFamily="34" charset="0"/>
                <a:ea typeface="+mn-ea"/>
                <a:cs typeface="+mn-cs"/>
              </a:rPr>
            </a:br>
            <a:br>
              <a:rPr kumimoji="0" lang="en-US" sz="1600" b="0" i="0" u="none" strike="noStrike" kern="1200" cap="none" spc="0" normalizeH="0" baseline="0" noProof="0" dirty="0">
                <a:ln>
                  <a:noFill/>
                </a:ln>
                <a:effectLst/>
                <a:uLnTx/>
                <a:uFillTx/>
                <a:latin typeface="Lato Light" panose="020F0302020204030203" pitchFamily="34" charset="0"/>
                <a:ea typeface="+mn-ea"/>
                <a:cs typeface="+mn-cs"/>
              </a:rPr>
            </a:br>
            <a:r>
              <a:rPr kumimoji="0" lang="en-US" sz="1600" b="0" i="0" u="none" strike="noStrike" kern="1200" cap="none" spc="0" normalizeH="0" baseline="0" noProof="0" dirty="0">
                <a:ln>
                  <a:noFill/>
                </a:ln>
                <a:effectLst/>
                <a:uLnTx/>
                <a:uFillTx/>
                <a:latin typeface="Lato Light" panose="020F0302020204030203" pitchFamily="34" charset="0"/>
                <a:ea typeface="+mn-ea"/>
                <a:cs typeface="+mn-cs"/>
              </a:rPr>
              <a:t>Imagine a robot that read the whole internet, then was trained to have conversations about it.</a:t>
            </a:r>
            <a:endParaRPr kumimoji="0" lang="en-US" sz="16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D2A555-F28B-1863-D037-208330224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0471" y="0"/>
            <a:ext cx="5961529" cy="6858000"/>
          </a:xfrm>
          <a:prstGeom prst="rect">
            <a:avLst/>
          </a:prstGeom>
        </p:spPr>
      </p:pic>
    </p:spTree>
    <p:extLst>
      <p:ext uri="{BB962C8B-B14F-4D97-AF65-F5344CB8AC3E}">
        <p14:creationId xmlns:p14="http://schemas.microsoft.com/office/powerpoint/2010/main" val="355092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And finally, let’s start writing</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3336956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Iterate with constructive feedback</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3001473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Iterate with constructive feedback</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1845354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Continuation of long responses</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944213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Oh oh. We’ve lost the plot!</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1822338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Build a scratch pad summary prompt </a:t>
            </a:r>
          </a:p>
        </p:txBody>
      </p:sp>
      <p:pic>
        <p:nvPicPr>
          <p:cNvPr id="4" name="Picture 3">
            <a:extLst>
              <a:ext uri="{FF2B5EF4-FFF2-40B4-BE49-F238E27FC236}">
                <a16:creationId xmlns:a16="http://schemas.microsoft.com/office/drawing/2014/main" id="{5B25211A-0922-7378-7779-E5F59025F4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659111"/>
            <a:ext cx="11024959" cy="5021090"/>
          </a:xfrm>
          <a:prstGeom prst="rect">
            <a:avLst/>
          </a:prstGeom>
        </p:spPr>
      </p:pic>
    </p:spTree>
    <p:extLst>
      <p:ext uri="{BB962C8B-B14F-4D97-AF65-F5344CB8AC3E}">
        <p14:creationId xmlns:p14="http://schemas.microsoft.com/office/powerpoint/2010/main" val="143591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New chat! (with GPT-4 / more context)</a:t>
            </a:r>
          </a:p>
        </p:txBody>
      </p:sp>
      <p:pic>
        <p:nvPicPr>
          <p:cNvPr id="2" name="Picture 1">
            <a:extLst>
              <a:ext uri="{FF2B5EF4-FFF2-40B4-BE49-F238E27FC236}">
                <a16:creationId xmlns:a16="http://schemas.microsoft.com/office/drawing/2014/main" id="{C00F8FF8-6431-253C-E7D4-2CD80A886215}"/>
              </a:ext>
            </a:extLst>
          </p:cNvPr>
          <p:cNvPicPr>
            <a:picLocks noChangeAspect="1"/>
          </p:cNvPicPr>
          <p:nvPr/>
        </p:nvPicPr>
        <p:blipFill>
          <a:blip r:embed="rId2"/>
          <a:stretch>
            <a:fillRect/>
          </a:stretch>
        </p:blipFill>
        <p:spPr>
          <a:xfrm>
            <a:off x="641042" y="1439918"/>
            <a:ext cx="10331758" cy="5437015"/>
          </a:xfrm>
          <a:prstGeom prst="rect">
            <a:avLst/>
          </a:prstGeom>
        </p:spPr>
      </p:pic>
    </p:spTree>
    <p:extLst>
      <p:ext uri="{BB962C8B-B14F-4D97-AF65-F5344CB8AC3E}">
        <p14:creationId xmlns:p14="http://schemas.microsoft.com/office/powerpoint/2010/main" val="3473198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Now we’re getting somewhere!</a:t>
            </a:r>
          </a:p>
        </p:txBody>
      </p:sp>
      <p:pic>
        <p:nvPicPr>
          <p:cNvPr id="3" name="Picture 2">
            <a:extLst>
              <a:ext uri="{FF2B5EF4-FFF2-40B4-BE49-F238E27FC236}">
                <a16:creationId xmlns:a16="http://schemas.microsoft.com/office/drawing/2014/main" id="{22794D56-953E-C692-6243-29228E6EB3FB}"/>
              </a:ext>
            </a:extLst>
          </p:cNvPr>
          <p:cNvPicPr>
            <a:picLocks noChangeAspect="1"/>
          </p:cNvPicPr>
          <p:nvPr/>
        </p:nvPicPr>
        <p:blipFill>
          <a:blip r:embed="rId2"/>
          <a:stretch>
            <a:fillRect/>
          </a:stretch>
        </p:blipFill>
        <p:spPr>
          <a:xfrm>
            <a:off x="641042" y="1551459"/>
            <a:ext cx="10661958" cy="8356670"/>
          </a:xfrm>
          <a:prstGeom prst="rect">
            <a:avLst/>
          </a:prstGeom>
        </p:spPr>
      </p:pic>
    </p:spTree>
    <p:extLst>
      <p:ext uri="{BB962C8B-B14F-4D97-AF65-F5344CB8AC3E}">
        <p14:creationId xmlns:p14="http://schemas.microsoft.com/office/powerpoint/2010/main" val="544164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What?!</a:t>
            </a:r>
          </a:p>
        </p:txBody>
      </p:sp>
      <p:pic>
        <p:nvPicPr>
          <p:cNvPr id="4" name="Picture 3">
            <a:extLst>
              <a:ext uri="{FF2B5EF4-FFF2-40B4-BE49-F238E27FC236}">
                <a16:creationId xmlns:a16="http://schemas.microsoft.com/office/drawing/2014/main" id="{93224337-734C-913B-084C-40D23FAF256F}"/>
              </a:ext>
            </a:extLst>
          </p:cNvPr>
          <p:cNvPicPr>
            <a:picLocks noChangeAspect="1"/>
          </p:cNvPicPr>
          <p:nvPr/>
        </p:nvPicPr>
        <p:blipFill>
          <a:blip r:embed="rId2"/>
          <a:stretch>
            <a:fillRect/>
          </a:stretch>
        </p:blipFill>
        <p:spPr>
          <a:xfrm>
            <a:off x="641042" y="1439918"/>
            <a:ext cx="9353858" cy="5443341"/>
          </a:xfrm>
          <a:prstGeom prst="rect">
            <a:avLst/>
          </a:prstGeom>
        </p:spPr>
      </p:pic>
      <p:pic>
        <p:nvPicPr>
          <p:cNvPr id="5" name="Picture 4">
            <a:extLst>
              <a:ext uri="{FF2B5EF4-FFF2-40B4-BE49-F238E27FC236}">
                <a16:creationId xmlns:a16="http://schemas.microsoft.com/office/drawing/2014/main" id="{585C64C6-6443-40AE-C24B-D0EEA83588E6}"/>
              </a:ext>
            </a:extLst>
          </p:cNvPr>
          <p:cNvPicPr>
            <a:picLocks noChangeAspect="1"/>
          </p:cNvPicPr>
          <p:nvPr/>
        </p:nvPicPr>
        <p:blipFill>
          <a:blip r:embed="rId3"/>
          <a:stretch>
            <a:fillRect/>
          </a:stretch>
        </p:blipFill>
        <p:spPr>
          <a:xfrm>
            <a:off x="4318000" y="514350"/>
            <a:ext cx="7429500" cy="5829300"/>
          </a:xfrm>
          <a:prstGeom prst="rect">
            <a:avLst/>
          </a:prstGeom>
        </p:spPr>
      </p:pic>
      <p:pic>
        <p:nvPicPr>
          <p:cNvPr id="6" name="Picture 5">
            <a:extLst>
              <a:ext uri="{FF2B5EF4-FFF2-40B4-BE49-F238E27FC236}">
                <a16:creationId xmlns:a16="http://schemas.microsoft.com/office/drawing/2014/main" id="{D2EEBF42-9DB5-3D6E-2A1B-10663F29D801}"/>
              </a:ext>
            </a:extLst>
          </p:cNvPr>
          <p:cNvPicPr>
            <a:picLocks noChangeAspect="1"/>
          </p:cNvPicPr>
          <p:nvPr/>
        </p:nvPicPr>
        <p:blipFill>
          <a:blip r:embed="rId4"/>
          <a:stretch>
            <a:fillRect/>
          </a:stretch>
        </p:blipFill>
        <p:spPr>
          <a:xfrm>
            <a:off x="1358899" y="2507420"/>
            <a:ext cx="9702399" cy="184316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5817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 little more instruction. </a:t>
            </a:r>
            <a:r>
              <a:rPr lang="en-US" sz="3600" b="1" dirty="0">
                <a:solidFill>
                  <a:srgbClr val="E47111"/>
                </a:solidFill>
                <a:latin typeface="Poppins" panose="00000500000000000000" pitchFamily="2" charset="0"/>
                <a:cs typeface="Poppins" panose="00000500000000000000" pitchFamily="2" charset="0"/>
              </a:rPr>
              <a:t>GPT likes specifics.</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5" name="Picture 4">
            <a:extLst>
              <a:ext uri="{FF2B5EF4-FFF2-40B4-BE49-F238E27FC236}">
                <a16:creationId xmlns:a16="http://schemas.microsoft.com/office/drawing/2014/main" id="{61D48330-AABB-2165-A00B-C943AB64420D}"/>
              </a:ext>
            </a:extLst>
          </p:cNvPr>
          <p:cNvPicPr>
            <a:picLocks noChangeAspect="1"/>
          </p:cNvPicPr>
          <p:nvPr/>
        </p:nvPicPr>
        <p:blipFill>
          <a:blip r:embed="rId2"/>
          <a:stretch>
            <a:fillRect/>
          </a:stretch>
        </p:blipFill>
        <p:spPr>
          <a:xfrm>
            <a:off x="641041" y="1439918"/>
            <a:ext cx="8907695" cy="5418082"/>
          </a:xfrm>
          <a:prstGeom prst="rect">
            <a:avLst/>
          </a:prstGeom>
        </p:spPr>
      </p:pic>
    </p:spTree>
    <p:extLst>
      <p:ext uri="{BB962C8B-B14F-4D97-AF65-F5344CB8AC3E}">
        <p14:creationId xmlns:p14="http://schemas.microsoft.com/office/powerpoint/2010/main" val="189197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Poppins" panose="00000500000000000000" pitchFamily="2" charset="0"/>
                <a:ea typeface="+mj-ea"/>
                <a:cs typeface="Poppins" panose="00000500000000000000" pitchFamily="2" charset="0"/>
              </a:rPr>
              <a:t>Oh, and there’s more!</a:t>
            </a:r>
          </a:p>
        </p:txBody>
      </p:sp>
      <p:pic>
        <p:nvPicPr>
          <p:cNvPr id="5" name="Picture 4">
            <a:extLst>
              <a:ext uri="{FF2B5EF4-FFF2-40B4-BE49-F238E27FC236}">
                <a16:creationId xmlns:a16="http://schemas.microsoft.com/office/drawing/2014/main" id="{06624D3A-1FC6-57FC-4108-7F3A00B1A56D}"/>
              </a:ext>
            </a:extLst>
          </p:cNvPr>
          <p:cNvPicPr>
            <a:picLocks noChangeAspect="1"/>
          </p:cNvPicPr>
          <p:nvPr/>
        </p:nvPicPr>
        <p:blipFill>
          <a:blip r:embed="rId2"/>
          <a:stretch>
            <a:fillRect/>
          </a:stretch>
        </p:blipFill>
        <p:spPr>
          <a:xfrm>
            <a:off x="5899402" y="1593256"/>
            <a:ext cx="5833820" cy="269492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A47ECC7-33EF-A9CF-455C-17E4C1F2FE35}"/>
              </a:ext>
            </a:extLst>
          </p:cNvPr>
          <p:cNvPicPr>
            <a:picLocks noChangeAspect="1"/>
          </p:cNvPicPr>
          <p:nvPr/>
        </p:nvPicPr>
        <p:blipFill>
          <a:blip r:embed="rId3"/>
          <a:stretch>
            <a:fillRect/>
          </a:stretch>
        </p:blipFill>
        <p:spPr>
          <a:xfrm>
            <a:off x="6156090" y="3272006"/>
            <a:ext cx="4975603" cy="294727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EECF4B8-42C4-50CD-84ED-5CBBDFA52EA0}"/>
              </a:ext>
            </a:extLst>
          </p:cNvPr>
          <p:cNvPicPr>
            <a:picLocks noChangeAspect="1"/>
          </p:cNvPicPr>
          <p:nvPr/>
        </p:nvPicPr>
        <p:blipFill>
          <a:blip r:embed="rId4"/>
          <a:stretch>
            <a:fillRect/>
          </a:stretch>
        </p:blipFill>
        <p:spPr>
          <a:xfrm>
            <a:off x="628249" y="1593256"/>
            <a:ext cx="4549585" cy="322576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FEFF939-E8A6-FD47-236B-71966CEC138D}"/>
              </a:ext>
            </a:extLst>
          </p:cNvPr>
          <p:cNvPicPr>
            <a:picLocks noChangeAspect="1"/>
          </p:cNvPicPr>
          <p:nvPr/>
        </p:nvPicPr>
        <p:blipFill>
          <a:blip r:embed="rId5"/>
          <a:stretch>
            <a:fillRect/>
          </a:stretch>
        </p:blipFill>
        <p:spPr>
          <a:xfrm>
            <a:off x="364527" y="3860921"/>
            <a:ext cx="5272390" cy="2440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023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White notebook and color pencil">
            <a:extLst>
              <a:ext uri="{FF2B5EF4-FFF2-40B4-BE49-F238E27FC236}">
                <a16:creationId xmlns:a16="http://schemas.microsoft.com/office/drawing/2014/main" id="{70C029B3-7D71-45A0-AE1C-D03FEC3008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108193" y="-2353116"/>
            <a:ext cx="15958658" cy="10618645"/>
          </a:xfrm>
          <a:prstGeom prst="rect">
            <a:avLst/>
          </a:prstGeom>
        </p:spPr>
      </p:pic>
      <p:grpSp>
        <p:nvGrpSpPr>
          <p:cNvPr id="30" name="Group 29">
            <a:extLst>
              <a:ext uri="{FF2B5EF4-FFF2-40B4-BE49-F238E27FC236}">
                <a16:creationId xmlns:a16="http://schemas.microsoft.com/office/drawing/2014/main" id="{F0952D63-0D01-4822-BF18-90A47496F7DF}"/>
              </a:ext>
            </a:extLst>
          </p:cNvPr>
          <p:cNvGrpSpPr/>
          <p:nvPr/>
        </p:nvGrpSpPr>
        <p:grpSpPr>
          <a:xfrm>
            <a:off x="-195194" y="-191539"/>
            <a:ext cx="13072993" cy="11354838"/>
            <a:chOff x="-195194" y="-191539"/>
            <a:chExt cx="13072993" cy="11354838"/>
          </a:xfrm>
        </p:grpSpPr>
        <p:sp>
          <p:nvSpPr>
            <p:cNvPr id="31" name="Polyline: figure 30">
              <a:extLst>
                <a:ext uri="{FF2B5EF4-FFF2-40B4-BE49-F238E27FC236}">
                  <a16:creationId xmlns:a16="http://schemas.microsoft.com/office/drawing/2014/main" id="{7074CD3A-CB08-43F7-9442-7EC0179D1AF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Polyline: figure 31">
              <a:extLst>
                <a:ext uri="{FF2B5EF4-FFF2-40B4-BE49-F238E27FC236}">
                  <a16:creationId xmlns:a16="http://schemas.microsoft.com/office/drawing/2014/main" id="{14EA61B5-B3E5-4AE5-9FFA-DA6AD217C0B7}"/>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Polyline: figure 32">
              <a:extLst>
                <a:ext uri="{FF2B5EF4-FFF2-40B4-BE49-F238E27FC236}">
                  <a16:creationId xmlns:a16="http://schemas.microsoft.com/office/drawing/2014/main" id="{3B2AF5A1-F994-495F-835F-1356C00B97BC}"/>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Polyline: figure 34">
              <a:extLst>
                <a:ext uri="{FF2B5EF4-FFF2-40B4-BE49-F238E27FC236}">
                  <a16:creationId xmlns:a16="http://schemas.microsoft.com/office/drawing/2014/main" id="{B840B92D-987C-482D-AE0F-EC1F737508B0}"/>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Polyline: figure 35">
              <a:extLst>
                <a:ext uri="{FF2B5EF4-FFF2-40B4-BE49-F238E27FC236}">
                  <a16:creationId xmlns:a16="http://schemas.microsoft.com/office/drawing/2014/main" id="{C184F8C9-9FBF-4754-88D0-581140F93B84}"/>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Polyline: figure 36">
              <a:extLst>
                <a:ext uri="{FF2B5EF4-FFF2-40B4-BE49-F238E27FC236}">
                  <a16:creationId xmlns:a16="http://schemas.microsoft.com/office/drawing/2014/main" id="{34F06C42-BD38-41B1-92DE-FFAB750498FE}"/>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Polyline: figure 37">
              <a:extLst>
                <a:ext uri="{FF2B5EF4-FFF2-40B4-BE49-F238E27FC236}">
                  <a16:creationId xmlns:a16="http://schemas.microsoft.com/office/drawing/2014/main" id="{5C209C4C-30F5-4164-BB77-BB21557383F2}"/>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Polyline: figure 38">
              <a:extLst>
                <a:ext uri="{FF2B5EF4-FFF2-40B4-BE49-F238E27FC236}">
                  <a16:creationId xmlns:a16="http://schemas.microsoft.com/office/drawing/2014/main" id="{C004415D-80B6-4268-B16B-A833D2570131}"/>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Polyline: figure 39">
              <a:extLst>
                <a:ext uri="{FF2B5EF4-FFF2-40B4-BE49-F238E27FC236}">
                  <a16:creationId xmlns:a16="http://schemas.microsoft.com/office/drawing/2014/main" id="{67C321F8-62E6-44B6-9374-8580614F59EC}"/>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Polyline: figure 40">
              <a:extLst>
                <a:ext uri="{FF2B5EF4-FFF2-40B4-BE49-F238E27FC236}">
                  <a16:creationId xmlns:a16="http://schemas.microsoft.com/office/drawing/2014/main" id="{5BA0B90F-F84B-42A9-B4BB-22467601B58F}"/>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Polyline: figure 41">
              <a:extLst>
                <a:ext uri="{FF2B5EF4-FFF2-40B4-BE49-F238E27FC236}">
                  <a16:creationId xmlns:a16="http://schemas.microsoft.com/office/drawing/2014/main" id="{898B2CA9-9322-4CBC-91AD-C40BCC5C941B}"/>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Polyline: figure 42">
              <a:extLst>
                <a:ext uri="{FF2B5EF4-FFF2-40B4-BE49-F238E27FC236}">
                  <a16:creationId xmlns:a16="http://schemas.microsoft.com/office/drawing/2014/main" id="{671EA285-190A-4889-9336-1F54A00CB3F5}"/>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Polyline: figure 43">
              <a:extLst>
                <a:ext uri="{FF2B5EF4-FFF2-40B4-BE49-F238E27FC236}">
                  <a16:creationId xmlns:a16="http://schemas.microsoft.com/office/drawing/2014/main" id="{C230A8E3-EC40-4CEA-BB41-468E1DF57019}"/>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Polyline: figure 44">
              <a:extLst>
                <a:ext uri="{FF2B5EF4-FFF2-40B4-BE49-F238E27FC236}">
                  <a16:creationId xmlns:a16="http://schemas.microsoft.com/office/drawing/2014/main" id="{54ECBFBD-79AF-483B-AB21-EC6D0A23409B}"/>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Polyline: figure 45">
              <a:extLst>
                <a:ext uri="{FF2B5EF4-FFF2-40B4-BE49-F238E27FC236}">
                  <a16:creationId xmlns:a16="http://schemas.microsoft.com/office/drawing/2014/main" id="{E6554D7A-834B-4C57-892A-B5A51AE949E9}"/>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Polyline: figure 46">
              <a:extLst>
                <a:ext uri="{FF2B5EF4-FFF2-40B4-BE49-F238E27FC236}">
                  <a16:creationId xmlns:a16="http://schemas.microsoft.com/office/drawing/2014/main" id="{EB558BC9-FC1A-4047-9C36-6EBDEBA1406A}"/>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Polyline: figure 47">
              <a:extLst>
                <a:ext uri="{FF2B5EF4-FFF2-40B4-BE49-F238E27FC236}">
                  <a16:creationId xmlns:a16="http://schemas.microsoft.com/office/drawing/2014/main" id="{C015B406-84B2-4D1D-BA43-EC149DB8D252}"/>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Polyline: figure 48">
              <a:extLst>
                <a:ext uri="{FF2B5EF4-FFF2-40B4-BE49-F238E27FC236}">
                  <a16:creationId xmlns:a16="http://schemas.microsoft.com/office/drawing/2014/main" id="{C4778D8E-0BA5-4DDC-96CD-95E084856B6E}"/>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Polyline: figure 49">
              <a:extLst>
                <a:ext uri="{FF2B5EF4-FFF2-40B4-BE49-F238E27FC236}">
                  <a16:creationId xmlns:a16="http://schemas.microsoft.com/office/drawing/2014/main" id="{EE3B0038-204E-4442-81D9-09230B7A14F2}"/>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Polyline: figure 50">
              <a:extLst>
                <a:ext uri="{FF2B5EF4-FFF2-40B4-BE49-F238E27FC236}">
                  <a16:creationId xmlns:a16="http://schemas.microsoft.com/office/drawing/2014/main" id="{68F001AB-3153-4DE7-8B17-D9A45006B0A0}"/>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 name="TextBox 24">
            <a:extLst>
              <a:ext uri="{FF2B5EF4-FFF2-40B4-BE49-F238E27FC236}">
                <a16:creationId xmlns:a16="http://schemas.microsoft.com/office/drawing/2014/main" id="{D96EBC0B-19C5-48C6-9EA9-99D76166F95D}"/>
              </a:ext>
            </a:extLst>
          </p:cNvPr>
          <p:cNvSpPr txBox="1"/>
          <p:nvPr/>
        </p:nvSpPr>
        <p:spPr>
          <a:xfrm>
            <a:off x="565832" y="2843262"/>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ato Light" panose="020F0302020204030203" pitchFamily="34" charset="0"/>
                <a:ea typeface="+mn-ea"/>
                <a:cs typeface="Poppins" panose="00000500000000000000" pitchFamily="2" charset="0"/>
              </a:rPr>
              <a:t>Time for some more advanced prompting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Poppins" panose="00000500000000000000" pitchFamily="2" charset="0"/>
            </a:endParaRPr>
          </a:p>
        </p:txBody>
      </p:sp>
      <p:sp>
        <p:nvSpPr>
          <p:cNvPr id="26" name="Google Shape;70;p14">
            <a:extLst>
              <a:ext uri="{FF2B5EF4-FFF2-40B4-BE49-F238E27FC236}">
                <a16:creationId xmlns:a16="http://schemas.microsoft.com/office/drawing/2014/main" id="{47771D68-B52C-43E1-8227-A886298A44BE}"/>
              </a:ext>
            </a:extLst>
          </p:cNvPr>
          <p:cNvSpPr txBox="1">
            <a:spLocks/>
          </p:cNvSpPr>
          <p:nvPr/>
        </p:nvSpPr>
        <p:spPr>
          <a:xfrm>
            <a:off x="623888" y="760747"/>
            <a:ext cx="9739311" cy="1991524"/>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272424"/>
                </a:solidFill>
                <a:effectLst/>
                <a:uLnTx/>
                <a:uFillTx/>
                <a:latin typeface="Poppins" panose="00000500000000000000" pitchFamily="2" charset="0"/>
                <a:ea typeface="+mj-ea"/>
                <a:cs typeface="Poppins" panose="00000500000000000000" pitchFamily="2" charset="0"/>
              </a:rPr>
              <a:t>How about a Video Game?</a:t>
            </a:r>
          </a:p>
        </p:txBody>
      </p:sp>
    </p:spTree>
    <p:extLst>
      <p:ext uri="{BB962C8B-B14F-4D97-AF65-F5344CB8AC3E}">
        <p14:creationId xmlns:p14="http://schemas.microsoft.com/office/powerpoint/2010/main" val="740123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Built in an afternoon…</a:t>
            </a:r>
          </a:p>
        </p:txBody>
      </p:sp>
      <p:pic>
        <p:nvPicPr>
          <p:cNvPr id="2" name="Squared Away.mov">
            <a:hlinkClick r:id="" action="ppaction://media"/>
            <a:extLst>
              <a:ext uri="{FF2B5EF4-FFF2-40B4-BE49-F238E27FC236}">
                <a16:creationId xmlns:a16="http://schemas.microsoft.com/office/drawing/2014/main" id="{854C047D-3B71-2450-FB73-EA89FC92B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042" y="1439919"/>
            <a:ext cx="6122829" cy="4600108"/>
          </a:xfrm>
          <a:prstGeom prst="rect">
            <a:avLst/>
          </a:prstGeom>
        </p:spPr>
      </p:pic>
      <p:pic>
        <p:nvPicPr>
          <p:cNvPr id="4" name="Picture 3">
            <a:extLst>
              <a:ext uri="{FF2B5EF4-FFF2-40B4-BE49-F238E27FC236}">
                <a16:creationId xmlns:a16="http://schemas.microsoft.com/office/drawing/2014/main" id="{9EB1D9F1-801F-F2F5-EA89-F1525FFF7CF6}"/>
              </a:ext>
            </a:extLst>
          </p:cNvPr>
          <p:cNvPicPr>
            <a:picLocks noChangeAspect="1"/>
          </p:cNvPicPr>
          <p:nvPr/>
        </p:nvPicPr>
        <p:blipFill>
          <a:blip r:embed="rId5"/>
          <a:stretch>
            <a:fillRect/>
          </a:stretch>
        </p:blipFill>
        <p:spPr>
          <a:xfrm>
            <a:off x="6763872" y="1439918"/>
            <a:ext cx="4558552" cy="4605353"/>
          </a:xfrm>
          <a:prstGeom prst="rect">
            <a:avLst/>
          </a:prstGeom>
        </p:spPr>
      </p:pic>
      <p:sp>
        <p:nvSpPr>
          <p:cNvPr id="6" name="TextBox 5">
            <a:extLst>
              <a:ext uri="{FF2B5EF4-FFF2-40B4-BE49-F238E27FC236}">
                <a16:creationId xmlns:a16="http://schemas.microsoft.com/office/drawing/2014/main" id="{84A304F3-8B1D-3D99-1C66-118F859A0881}"/>
              </a:ext>
            </a:extLst>
          </p:cNvPr>
          <p:cNvSpPr txBox="1"/>
          <p:nvPr/>
        </p:nvSpPr>
        <p:spPr>
          <a:xfrm>
            <a:off x="641041" y="6040027"/>
            <a:ext cx="6544732" cy="369332"/>
          </a:xfrm>
          <a:prstGeom prst="rect">
            <a:avLst/>
          </a:prstGeom>
          <a:noFill/>
        </p:spPr>
        <p:txBody>
          <a:bodyPr wrap="square">
            <a:spAutoFit/>
          </a:bodyPr>
          <a:lstStyle/>
          <a:p>
            <a:r>
              <a:rPr lang="en-US" dirty="0"/>
              <a:t>https://</a:t>
            </a:r>
            <a:r>
              <a:rPr lang="en-US" dirty="0" err="1"/>
              <a:t>replit.com</a:t>
            </a:r>
            <a:r>
              <a:rPr lang="en-US" dirty="0"/>
              <a:t>/@</a:t>
            </a:r>
            <a:r>
              <a:rPr lang="en-US" dirty="0" err="1"/>
              <a:t>DaveIngram</a:t>
            </a:r>
            <a:r>
              <a:rPr lang="en-US" dirty="0"/>
              <a:t>/Squared-Away</a:t>
            </a:r>
          </a:p>
        </p:txBody>
      </p:sp>
    </p:spTree>
    <p:extLst>
      <p:ext uri="{BB962C8B-B14F-4D97-AF65-F5344CB8AC3E}">
        <p14:creationId xmlns:p14="http://schemas.microsoft.com/office/powerpoint/2010/main" val="211294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0A0E0B-39CC-8189-E1B7-FA2B62A6B12C}"/>
              </a:ext>
            </a:extLst>
          </p:cNvPr>
          <p:cNvPicPr>
            <a:picLocks noChangeAspect="1"/>
          </p:cNvPicPr>
          <p:nvPr/>
        </p:nvPicPr>
        <p:blipFill>
          <a:blip r:embed="rId2"/>
          <a:stretch>
            <a:fillRect/>
          </a:stretch>
        </p:blipFill>
        <p:spPr>
          <a:xfrm>
            <a:off x="551481" y="425708"/>
            <a:ext cx="7772400" cy="861146"/>
          </a:xfrm>
          <a:prstGeom prst="rect">
            <a:avLst/>
          </a:prstGeom>
        </p:spPr>
      </p:pic>
      <p:pic>
        <p:nvPicPr>
          <p:cNvPr id="3" name="Picture 2">
            <a:extLst>
              <a:ext uri="{FF2B5EF4-FFF2-40B4-BE49-F238E27FC236}">
                <a16:creationId xmlns:a16="http://schemas.microsoft.com/office/drawing/2014/main" id="{3299561E-68C6-C5A9-67CA-708A034100B2}"/>
              </a:ext>
            </a:extLst>
          </p:cNvPr>
          <p:cNvPicPr>
            <a:picLocks noChangeAspect="1"/>
          </p:cNvPicPr>
          <p:nvPr/>
        </p:nvPicPr>
        <p:blipFill>
          <a:blip r:embed="rId3"/>
          <a:stretch>
            <a:fillRect/>
          </a:stretch>
        </p:blipFill>
        <p:spPr>
          <a:xfrm>
            <a:off x="4029469" y="3234003"/>
            <a:ext cx="7772400" cy="1441173"/>
          </a:xfrm>
          <a:prstGeom prst="rect">
            <a:avLst/>
          </a:prstGeom>
        </p:spPr>
      </p:pic>
      <p:pic>
        <p:nvPicPr>
          <p:cNvPr id="4" name="Picture 3">
            <a:extLst>
              <a:ext uri="{FF2B5EF4-FFF2-40B4-BE49-F238E27FC236}">
                <a16:creationId xmlns:a16="http://schemas.microsoft.com/office/drawing/2014/main" id="{7F57290B-4381-E78C-F3B2-773AF1DDBAC2}"/>
              </a:ext>
            </a:extLst>
          </p:cNvPr>
          <p:cNvPicPr>
            <a:picLocks noChangeAspect="1"/>
          </p:cNvPicPr>
          <p:nvPr/>
        </p:nvPicPr>
        <p:blipFill>
          <a:blip r:embed="rId4"/>
          <a:stretch>
            <a:fillRect/>
          </a:stretch>
        </p:blipFill>
        <p:spPr>
          <a:xfrm>
            <a:off x="8106152" y="1437132"/>
            <a:ext cx="3073813" cy="861146"/>
          </a:xfrm>
          <a:prstGeom prst="rect">
            <a:avLst/>
          </a:prstGeom>
        </p:spPr>
      </p:pic>
      <p:pic>
        <p:nvPicPr>
          <p:cNvPr id="5" name="Picture 4">
            <a:extLst>
              <a:ext uri="{FF2B5EF4-FFF2-40B4-BE49-F238E27FC236}">
                <a16:creationId xmlns:a16="http://schemas.microsoft.com/office/drawing/2014/main" id="{8FE53795-EBAB-E0A6-6D32-765AD08B9855}"/>
              </a:ext>
            </a:extLst>
          </p:cNvPr>
          <p:cNvPicPr>
            <a:picLocks noChangeAspect="1"/>
          </p:cNvPicPr>
          <p:nvPr/>
        </p:nvPicPr>
        <p:blipFill>
          <a:blip r:embed="rId5"/>
          <a:stretch>
            <a:fillRect/>
          </a:stretch>
        </p:blipFill>
        <p:spPr>
          <a:xfrm>
            <a:off x="1068415" y="1509587"/>
            <a:ext cx="6034868" cy="1508717"/>
          </a:xfrm>
          <a:prstGeom prst="rect">
            <a:avLst/>
          </a:prstGeom>
        </p:spPr>
      </p:pic>
      <p:pic>
        <p:nvPicPr>
          <p:cNvPr id="6" name="Picture 5">
            <a:extLst>
              <a:ext uri="{FF2B5EF4-FFF2-40B4-BE49-F238E27FC236}">
                <a16:creationId xmlns:a16="http://schemas.microsoft.com/office/drawing/2014/main" id="{10334157-E11B-1CA0-8901-7C6C0F29A438}"/>
              </a:ext>
            </a:extLst>
          </p:cNvPr>
          <p:cNvPicPr>
            <a:picLocks noChangeAspect="1"/>
          </p:cNvPicPr>
          <p:nvPr/>
        </p:nvPicPr>
        <p:blipFill>
          <a:blip r:embed="rId6"/>
          <a:stretch>
            <a:fillRect/>
          </a:stretch>
        </p:blipFill>
        <p:spPr>
          <a:xfrm>
            <a:off x="686570" y="4749755"/>
            <a:ext cx="7772400" cy="962056"/>
          </a:xfrm>
          <a:prstGeom prst="rect">
            <a:avLst/>
          </a:prstGeom>
        </p:spPr>
      </p:pic>
      <p:pic>
        <p:nvPicPr>
          <p:cNvPr id="7" name="Picture 6">
            <a:extLst>
              <a:ext uri="{FF2B5EF4-FFF2-40B4-BE49-F238E27FC236}">
                <a16:creationId xmlns:a16="http://schemas.microsoft.com/office/drawing/2014/main" id="{34F87C61-E5C6-17AF-CD8C-62E48725F5D1}"/>
              </a:ext>
            </a:extLst>
          </p:cNvPr>
          <p:cNvPicPr>
            <a:picLocks noChangeAspect="1"/>
          </p:cNvPicPr>
          <p:nvPr/>
        </p:nvPicPr>
        <p:blipFill>
          <a:blip r:embed="rId7"/>
          <a:stretch>
            <a:fillRect/>
          </a:stretch>
        </p:blipFill>
        <p:spPr>
          <a:xfrm>
            <a:off x="2862119" y="5761674"/>
            <a:ext cx="6832600" cy="1041400"/>
          </a:xfrm>
          <a:prstGeom prst="rect">
            <a:avLst/>
          </a:prstGeom>
        </p:spPr>
      </p:pic>
    </p:spTree>
    <p:extLst>
      <p:ext uri="{BB962C8B-B14F-4D97-AF65-F5344CB8AC3E}">
        <p14:creationId xmlns:p14="http://schemas.microsoft.com/office/powerpoint/2010/main" val="2166757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Lato Light" panose="020F0302020204030203" pitchFamily="34" charset="0"/>
                <a:ea typeface="+mn-ea"/>
                <a:cs typeface="Poppins" panose="00000500000000000000" pitchFamily="2" charset="0"/>
              </a:rPr>
              <a:t>A look at APIs, Plugins and more </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168165"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5000" b="1" i="0" u="none" strike="noStrike" kern="1200" cap="none" spc="0" normalizeH="0" baseline="0" noProof="0" dirty="0">
                <a:ln>
                  <a:noFill/>
                </a:ln>
                <a:solidFill>
                  <a:srgbClr val="F48F14">
                    <a:alpha val="10000"/>
                  </a:srgbClr>
                </a:solidFill>
                <a:effectLst/>
                <a:uLnTx/>
                <a:uFillTx/>
                <a:latin typeface="Poppins" panose="00000500000000000000" pitchFamily="2" charset="0"/>
                <a:ea typeface="+mj-ea"/>
                <a:cs typeface="Poppins" panose="00000500000000000000" pitchFamily="2" charset="0"/>
              </a:rPr>
              <a:t>05</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Beyond the “chat”</a:t>
            </a:r>
          </a:p>
        </p:txBody>
      </p:sp>
    </p:spTree>
    <p:extLst>
      <p:ext uri="{BB962C8B-B14F-4D97-AF65-F5344CB8AC3E}">
        <p14:creationId xmlns:p14="http://schemas.microsoft.com/office/powerpoint/2010/main" val="2762801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A6952B-0372-6758-803D-B62499A73D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549830"/>
            <a:ext cx="8084898" cy="4943960"/>
          </a:xfrm>
          <a:prstGeom prst="rect">
            <a:avLst/>
          </a:prstGeom>
        </p:spPr>
      </p:pic>
      <p:sp>
        <p:nvSpPr>
          <p:cNvPr id="5" name="Google Shape;70;p14">
            <a:extLst>
              <a:ext uri="{FF2B5EF4-FFF2-40B4-BE49-F238E27FC236}">
                <a16:creationId xmlns:a16="http://schemas.microsoft.com/office/drawing/2014/main" id="{AF54ED15-E1B1-0937-99CD-DB6E9CC7FFD0}"/>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Open AI Playground</a:t>
            </a:r>
          </a:p>
        </p:txBody>
      </p:sp>
    </p:spTree>
    <p:extLst>
      <p:ext uri="{BB962C8B-B14F-4D97-AF65-F5344CB8AC3E}">
        <p14:creationId xmlns:p14="http://schemas.microsoft.com/office/powerpoint/2010/main" val="1573368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E47111"/>
                </a:solidFill>
                <a:effectLst/>
                <a:uLnTx/>
                <a:uFillTx/>
                <a:latin typeface="Poppins" panose="00000500000000000000" pitchFamily="2" charset="0"/>
                <a:ea typeface="+mj-ea"/>
                <a:cs typeface="Poppins" panose="00000500000000000000" pitchFamily="2" charset="0"/>
              </a:rPr>
              <a:t>python.langchain.com</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5" name="Picture 4">
            <a:extLst>
              <a:ext uri="{FF2B5EF4-FFF2-40B4-BE49-F238E27FC236}">
                <a16:creationId xmlns:a16="http://schemas.microsoft.com/office/drawing/2014/main" id="{61D48330-AABB-2165-A00B-C943AB64420D}"/>
              </a:ext>
            </a:extLst>
          </p:cNvPr>
          <p:cNvPicPr>
            <a:picLocks noChangeAspect="1"/>
          </p:cNvPicPr>
          <p:nvPr/>
        </p:nvPicPr>
        <p:blipFill>
          <a:blip r:embed="rId2"/>
          <a:srcRect/>
          <a:stretch/>
        </p:blipFill>
        <p:spPr>
          <a:xfrm>
            <a:off x="641042" y="1439918"/>
            <a:ext cx="9923380" cy="5164082"/>
          </a:xfrm>
          <a:prstGeom prst="rect">
            <a:avLst/>
          </a:prstGeom>
        </p:spPr>
      </p:pic>
    </p:spTree>
    <p:extLst>
      <p:ext uri="{BB962C8B-B14F-4D97-AF65-F5344CB8AC3E}">
        <p14:creationId xmlns:p14="http://schemas.microsoft.com/office/powerpoint/2010/main" val="1677730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Chrome Extensions like Merlin</a:t>
            </a:r>
          </a:p>
        </p:txBody>
      </p:sp>
      <p:pic>
        <p:nvPicPr>
          <p:cNvPr id="5" name="Picture 4">
            <a:extLst>
              <a:ext uri="{FF2B5EF4-FFF2-40B4-BE49-F238E27FC236}">
                <a16:creationId xmlns:a16="http://schemas.microsoft.com/office/drawing/2014/main" id="{61D48330-AABB-2165-A00B-C943AB64420D}"/>
              </a:ext>
            </a:extLst>
          </p:cNvPr>
          <p:cNvPicPr>
            <a:picLocks noChangeAspect="1"/>
          </p:cNvPicPr>
          <p:nvPr/>
        </p:nvPicPr>
        <p:blipFill>
          <a:blip r:embed="rId2"/>
          <a:srcRect/>
          <a:stretch/>
        </p:blipFill>
        <p:spPr>
          <a:xfrm>
            <a:off x="678383" y="1439918"/>
            <a:ext cx="9848698" cy="5164082"/>
          </a:xfrm>
          <a:prstGeom prst="rect">
            <a:avLst/>
          </a:prstGeom>
        </p:spPr>
      </p:pic>
    </p:spTree>
    <p:extLst>
      <p:ext uri="{BB962C8B-B14F-4D97-AF65-F5344CB8AC3E}">
        <p14:creationId xmlns:p14="http://schemas.microsoft.com/office/powerpoint/2010/main" val="3383315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166644-8BE3-1696-D178-92344BF0129F}"/>
              </a:ext>
            </a:extLst>
          </p:cNvPr>
          <p:cNvSpPr>
            <a:spLocks noGrp="1"/>
          </p:cNvSpPr>
          <p:nvPr>
            <p:ph type="body" sz="half" idx="4294967295"/>
          </p:nvPr>
        </p:nvSpPr>
        <p:spPr>
          <a:xfrm>
            <a:off x="618564" y="2057400"/>
            <a:ext cx="3932238" cy="3811588"/>
          </a:xfrm>
        </p:spPr>
        <p:txBody>
          <a:bodyPr>
            <a:normAutofit/>
          </a:bodyPr>
          <a:lstStyle/>
          <a:p>
            <a:pPr>
              <a:lnSpc>
                <a:spcPct val="110000"/>
              </a:lnSpc>
            </a:pPr>
            <a:r>
              <a:rPr lang="en-US" sz="2000" b="0" i="0" dirty="0">
                <a:solidFill>
                  <a:schemeClr val="bg1"/>
                </a:solidFill>
                <a:effectLst/>
                <a:latin typeface="+mj-lt"/>
              </a:rPr>
              <a:t>Work with data of any size, using nothing but simple, natural language. We take away data complexity, so you can focus on insight and action. (coming soon.)</a:t>
            </a:r>
          </a:p>
          <a:p>
            <a:pPr>
              <a:lnSpc>
                <a:spcPct val="110000"/>
              </a:lnSpc>
            </a:pPr>
            <a:endParaRPr lang="en-US" sz="2000" dirty="0">
              <a:solidFill>
                <a:schemeClr val="bg1"/>
              </a:solidFill>
              <a:latin typeface="+mj-lt"/>
            </a:endParaRPr>
          </a:p>
          <a:p>
            <a:pPr>
              <a:lnSpc>
                <a:spcPct val="110000"/>
              </a:lnSpc>
            </a:pPr>
            <a:r>
              <a:rPr lang="en-US" sz="2000" dirty="0">
                <a:solidFill>
                  <a:schemeClr val="bg1"/>
                </a:solidFill>
                <a:latin typeface="+mj-lt"/>
              </a:rPr>
              <a:t>GPT prompt automation coming soon as well, plus services available today.</a:t>
            </a:r>
          </a:p>
        </p:txBody>
      </p:sp>
      <p:pic>
        <p:nvPicPr>
          <p:cNvPr id="5" name="Picture Placeholder 4">
            <a:extLst>
              <a:ext uri="{FF2B5EF4-FFF2-40B4-BE49-F238E27FC236}">
                <a16:creationId xmlns:a16="http://schemas.microsoft.com/office/drawing/2014/main" id="{503C292A-9AB4-B0E7-11AB-F49FC5E30626}"/>
              </a:ext>
            </a:extLst>
          </p:cNvPr>
          <p:cNvPicPr>
            <a:picLocks noGrp="1" noChangeAspect="1"/>
          </p:cNvPicPr>
          <p:nvPr>
            <p:ph type="pic" idx="4294967295"/>
          </p:nvPr>
        </p:nvPicPr>
        <p:blipFill rotWithShape="1">
          <a:blip r:embed="rId2" cstate="screen">
            <a:extLst>
              <a:ext uri="{28A0092B-C50C-407E-A947-70E740481C1C}">
                <a14:useLocalDpi xmlns:a14="http://schemas.microsoft.com/office/drawing/2010/main"/>
              </a:ext>
            </a:extLst>
          </a:blip>
          <a:srcRect t="-163"/>
          <a:stretch/>
        </p:blipFill>
        <p:spPr>
          <a:xfrm>
            <a:off x="5307106" y="995363"/>
            <a:ext cx="6172200" cy="4873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Drawing 29" descr="Picture looks like as food, Drawing&#10;&#10;">
            <a:extLst>
              <a:ext uri="{FF2B5EF4-FFF2-40B4-BE49-F238E27FC236}">
                <a16:creationId xmlns:a16="http://schemas.microsoft.com/office/drawing/2014/main" id="{485FE6F8-1679-96F8-3AD4-B9E068FF30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5699" y="-458100"/>
            <a:ext cx="4574399" cy="3430800"/>
          </a:xfrm>
          <a:prstGeom prst="rect">
            <a:avLst/>
          </a:prstGeom>
        </p:spPr>
      </p:pic>
    </p:spTree>
    <p:extLst>
      <p:ext uri="{BB962C8B-B14F-4D97-AF65-F5344CB8AC3E}">
        <p14:creationId xmlns:p14="http://schemas.microsoft.com/office/powerpoint/2010/main" val="7061017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70;p14">
            <a:extLst>
              <a:ext uri="{FF2B5EF4-FFF2-40B4-BE49-F238E27FC236}">
                <a16:creationId xmlns:a16="http://schemas.microsoft.com/office/drawing/2014/main" id="{AD2A8D94-43D0-47EB-BA6C-7971B848E72A}"/>
              </a:ext>
            </a:extLst>
          </p:cNvPr>
          <p:cNvSpPr txBox="1">
            <a:spLocks/>
          </p:cNvSpPr>
          <p:nvPr/>
        </p:nvSpPr>
        <p:spPr>
          <a:xfrm>
            <a:off x="641042" y="754328"/>
            <a:ext cx="3870633" cy="200386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spcBef>
                <a:spcPts val="0"/>
              </a:spcBef>
            </a:pPr>
            <a:endParaRPr lang="en-US" sz="3600" b="1" dirty="0">
              <a:solidFill>
                <a:srgbClr val="F48F14"/>
              </a:solidFill>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9BBEA41A-2BE9-4653-B166-51CB4C5B1953}"/>
              </a:ext>
            </a:extLst>
          </p:cNvPr>
          <p:cNvSpPr txBox="1"/>
          <p:nvPr/>
        </p:nvSpPr>
        <p:spPr>
          <a:xfrm>
            <a:off x="641043" y="903311"/>
            <a:ext cx="5454958" cy="1446550"/>
          </a:xfrm>
          <a:prstGeom prst="rect">
            <a:avLst/>
          </a:prstGeom>
          <a:noFill/>
        </p:spPr>
        <p:txBody>
          <a:bodyPr wrap="square" rtlCol="0">
            <a:spAutoFit/>
          </a:bodyPr>
          <a:lstStyle/>
          <a:p>
            <a:r>
              <a:rPr lang="en-US" sz="4400" dirty="0">
                <a:solidFill>
                  <a:srgbClr val="F48F14"/>
                </a:solidFill>
                <a:latin typeface="Poppins" panose="00000500000000000000" pitchFamily="2" charset="0"/>
                <a:cs typeface="Poppins" panose="00000500000000000000" pitchFamily="2" charset="0"/>
              </a:rPr>
              <a:t>Thanks!</a:t>
            </a:r>
          </a:p>
          <a:p>
            <a:r>
              <a:rPr lang="en-US" sz="4400" b="1" dirty="0">
                <a:solidFill>
                  <a:srgbClr val="F48F14"/>
                </a:solidFill>
                <a:latin typeface="Poppins" panose="00000500000000000000" pitchFamily="2" charset="0"/>
                <a:cs typeface="Poppins" panose="00000500000000000000" pitchFamily="2" charset="0"/>
              </a:rPr>
              <a:t>Any questions?</a:t>
            </a:r>
            <a:endParaRPr lang="en-US" sz="4400" dirty="0">
              <a:solidFill>
                <a:srgbClr val="F48F14"/>
              </a:solidFill>
              <a:latin typeface="Montserrat SemiBold" panose="000007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D97EDC49-5A64-4008-A3EA-0D919AEF2EE8}"/>
              </a:ext>
            </a:extLst>
          </p:cNvPr>
          <p:cNvSpPr txBox="1"/>
          <p:nvPr/>
        </p:nvSpPr>
        <p:spPr>
          <a:xfrm>
            <a:off x="630238" y="4883399"/>
            <a:ext cx="3233737" cy="600164"/>
          </a:xfrm>
          <a:prstGeom prst="rect">
            <a:avLst/>
          </a:prstGeom>
          <a:noFill/>
        </p:spPr>
        <p:txBody>
          <a:bodyPr wrap="square" rtlCol="0">
            <a:spAutoFit/>
          </a:bodyPr>
          <a:lstStyle/>
          <a:p>
            <a:pPr>
              <a:lnSpc>
                <a:spcPct val="150000"/>
              </a:lnSpc>
            </a:pPr>
            <a:r>
              <a:rPr lang="en-US" sz="2400" b="1" dirty="0">
                <a:solidFill>
                  <a:schemeClr val="bg1"/>
                </a:solidFill>
                <a:latin typeface="Poppins" panose="00000500000000000000" pitchFamily="2" charset="0"/>
                <a:cs typeface="Poppins" panose="00000500000000000000" pitchFamily="2" charset="0"/>
              </a:rPr>
              <a:t>You can find me at:</a:t>
            </a:r>
          </a:p>
        </p:txBody>
      </p:sp>
      <p:sp>
        <p:nvSpPr>
          <p:cNvPr id="29" name="TextBox 28">
            <a:extLst>
              <a:ext uri="{FF2B5EF4-FFF2-40B4-BE49-F238E27FC236}">
                <a16:creationId xmlns:a16="http://schemas.microsoft.com/office/drawing/2014/main" id="{CFE9164D-6E55-429F-A851-325F35197D50}"/>
              </a:ext>
            </a:extLst>
          </p:cNvPr>
          <p:cNvSpPr txBox="1"/>
          <p:nvPr/>
        </p:nvSpPr>
        <p:spPr>
          <a:xfrm>
            <a:off x="630238" y="5527984"/>
            <a:ext cx="3233737" cy="573362"/>
          </a:xfrm>
          <a:prstGeom prst="rect">
            <a:avLst/>
          </a:prstGeom>
          <a:noFill/>
        </p:spPr>
        <p:txBody>
          <a:bodyPr wrap="square" rtlCol="0">
            <a:spAutoFit/>
          </a:bodyPr>
          <a:lstStyle/>
          <a:p>
            <a:pPr>
              <a:lnSpc>
                <a:spcPct val="150000"/>
              </a:lnSpc>
            </a:pPr>
            <a:r>
              <a:rPr lang="en-US" sz="2400" dirty="0">
                <a:solidFill>
                  <a:srgbClr val="F48F14"/>
                </a:solidFill>
                <a:latin typeface="Lato Light" panose="020F0302020204030203" pitchFamily="34" charset="0"/>
              </a:rPr>
              <a:t>@daveaingram</a:t>
            </a:r>
          </a:p>
        </p:txBody>
      </p:sp>
      <p:sp>
        <p:nvSpPr>
          <p:cNvPr id="30" name="TextBox 29">
            <a:extLst>
              <a:ext uri="{FF2B5EF4-FFF2-40B4-BE49-F238E27FC236}">
                <a16:creationId xmlns:a16="http://schemas.microsoft.com/office/drawing/2014/main" id="{60D72E8C-6E3B-40B6-8F83-7F8ECF31E4FB}"/>
              </a:ext>
            </a:extLst>
          </p:cNvPr>
          <p:cNvSpPr txBox="1"/>
          <p:nvPr/>
        </p:nvSpPr>
        <p:spPr>
          <a:xfrm>
            <a:off x="4504914" y="5527984"/>
            <a:ext cx="3233737" cy="573362"/>
          </a:xfrm>
          <a:prstGeom prst="rect">
            <a:avLst/>
          </a:prstGeom>
          <a:noFill/>
        </p:spPr>
        <p:txBody>
          <a:bodyPr wrap="square" rtlCol="0">
            <a:spAutoFit/>
          </a:bodyPr>
          <a:lstStyle/>
          <a:p>
            <a:pPr>
              <a:lnSpc>
                <a:spcPct val="150000"/>
              </a:lnSpc>
            </a:pPr>
            <a:r>
              <a:rPr lang="en-US" sz="2400" dirty="0">
                <a:solidFill>
                  <a:srgbClr val="F48F14"/>
                </a:solidFill>
                <a:latin typeface="Lato Light" panose="020F0302020204030203" pitchFamily="34" charset="0"/>
              </a:rPr>
              <a:t>dave@querri.com</a:t>
            </a:r>
          </a:p>
        </p:txBody>
      </p:sp>
      <p:pic>
        <p:nvPicPr>
          <p:cNvPr id="2" name="Picture 2">
            <a:extLst>
              <a:ext uri="{FF2B5EF4-FFF2-40B4-BE49-F238E27FC236}">
                <a16:creationId xmlns:a16="http://schemas.microsoft.com/office/drawing/2014/main" id="{EEB1222A-FED3-80A7-5775-DD6E155EBA2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80327" y="754328"/>
            <a:ext cx="3993746" cy="3993746"/>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a:extLst>
              <a:ext uri="{FF2B5EF4-FFF2-40B4-BE49-F238E27FC236}">
                <a16:creationId xmlns:a16="http://schemas.microsoft.com/office/drawing/2014/main" id="{23E4B1D7-32E8-769A-A10B-268E1B51BC5D}"/>
              </a:ext>
            </a:extLst>
          </p:cNvPr>
          <p:cNvSpPr/>
          <p:nvPr/>
        </p:nvSpPr>
        <p:spPr>
          <a:xfrm rot="10800000">
            <a:off x="9480561" y="4960935"/>
            <a:ext cx="393275" cy="600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82975B2-EFFC-196B-93B4-8FEABEDF9AC3}"/>
              </a:ext>
            </a:extLst>
          </p:cNvPr>
          <p:cNvSpPr txBox="1"/>
          <p:nvPr/>
        </p:nvSpPr>
        <p:spPr>
          <a:xfrm>
            <a:off x="8631354" y="5751102"/>
            <a:ext cx="2091689" cy="646331"/>
          </a:xfrm>
          <a:prstGeom prst="rect">
            <a:avLst/>
          </a:prstGeom>
          <a:noFill/>
        </p:spPr>
        <p:txBody>
          <a:bodyPr wrap="square" rtlCol="0">
            <a:spAutoFit/>
          </a:bodyPr>
          <a:lstStyle/>
          <a:p>
            <a:pPr algn="ctr"/>
            <a:r>
              <a:rPr lang="en-US" dirty="0">
                <a:solidFill>
                  <a:schemeClr val="bg1"/>
                </a:solidFill>
              </a:rPr>
              <a:t>Slides and resources on </a:t>
            </a:r>
            <a:r>
              <a:rPr lang="en-US" dirty="0" err="1">
                <a:solidFill>
                  <a:schemeClr val="bg1"/>
                </a:solidFill>
              </a:rPr>
              <a:t>Github</a:t>
            </a:r>
            <a:r>
              <a:rPr lang="en-US" dirty="0">
                <a:solidFill>
                  <a:schemeClr val="bg1"/>
                </a:solidFill>
              </a:rPr>
              <a:t>!</a:t>
            </a:r>
          </a:p>
        </p:txBody>
      </p:sp>
    </p:spTree>
    <p:extLst>
      <p:ext uri="{BB962C8B-B14F-4D97-AF65-F5344CB8AC3E}">
        <p14:creationId xmlns:p14="http://schemas.microsoft.com/office/powerpoint/2010/main" val="429463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a:lnSpc>
                <a:spcPct val="150000"/>
              </a:lnSpc>
            </a:pPr>
            <a:r>
              <a:rPr lang="en-US" sz="2400" dirty="0">
                <a:solidFill>
                  <a:schemeClr val="bg1"/>
                </a:solidFill>
                <a:latin typeface="Lato Light" panose="020F0302020204030203" pitchFamily="34" charset="0"/>
                <a:cs typeface="Poppins" panose="00000500000000000000" pitchFamily="2" charset="0"/>
              </a:rPr>
              <a:t>A quick glossary</a:t>
            </a:r>
            <a:endParaRPr lang="en-US" sz="2400" dirty="0">
              <a:solidFill>
                <a:schemeClr val="bg1"/>
              </a:solidFill>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454870"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spcBef>
                <a:spcPts val="0"/>
              </a:spcBef>
            </a:pPr>
            <a:r>
              <a:rPr lang="en-US" sz="25000" b="1" dirty="0">
                <a:solidFill>
                  <a:srgbClr val="F48F14">
                    <a:alpha val="10000"/>
                  </a:srgbClr>
                </a:solidFill>
                <a:latin typeface="Poppins" panose="00000500000000000000" pitchFamily="2" charset="0"/>
                <a:cs typeface="Poppins" panose="00000500000000000000" pitchFamily="2" charset="0"/>
              </a:rPr>
              <a:t>02</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sz="8800" b="1" dirty="0">
                <a:solidFill>
                  <a:srgbClr val="F48F14"/>
                </a:solidFill>
                <a:latin typeface="Poppins" panose="00000500000000000000" pitchFamily="2" charset="0"/>
                <a:cs typeface="Poppins" panose="00000500000000000000" pitchFamily="2" charset="0"/>
              </a:rPr>
              <a:t>Key Terms </a:t>
            </a:r>
            <a:br>
              <a:rPr lang="en-US" sz="8800" b="1" dirty="0">
                <a:solidFill>
                  <a:srgbClr val="F48F14"/>
                </a:solidFill>
                <a:latin typeface="Poppins" panose="00000500000000000000" pitchFamily="2" charset="0"/>
                <a:cs typeface="Poppins" panose="00000500000000000000" pitchFamily="2" charset="0"/>
              </a:rPr>
            </a:br>
            <a:r>
              <a:rPr lang="en-US" sz="8800" b="1" dirty="0">
                <a:solidFill>
                  <a:srgbClr val="F48F14"/>
                </a:solidFill>
                <a:latin typeface="Poppins" panose="00000500000000000000" pitchFamily="2" charset="0"/>
                <a:cs typeface="Poppins" panose="00000500000000000000" pitchFamily="2" charset="0"/>
              </a:rPr>
              <a:t>&amp; Concepts</a:t>
            </a:r>
          </a:p>
        </p:txBody>
      </p:sp>
    </p:spTree>
    <p:extLst>
      <p:ext uri="{BB962C8B-B14F-4D97-AF65-F5344CB8AC3E}">
        <p14:creationId xmlns:p14="http://schemas.microsoft.com/office/powerpoint/2010/main" val="498211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000" y="-1873833"/>
            <a:ext cx="6096000" cy="8731833"/>
          </a:xfrm>
          <a:prstGeom prst="rect">
            <a:avLst/>
          </a:prstGeom>
        </p:spPr>
      </p:pic>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Prompt</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3062899"/>
            <a:ext cx="3203575" cy="7101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A Question or Instruction, formulated as a chat message.</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822809"/>
            <a:ext cx="3203575" cy="38010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For “chat” GPT at least</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135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6096000" cy="8877171"/>
          </a:xfrm>
          <a:prstGeom prst="rect">
            <a:avLst/>
          </a:prstGeom>
        </p:spPr>
      </p:pic>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679577"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Response</a:t>
            </a:r>
          </a:p>
        </p:txBody>
      </p:sp>
      <p:sp>
        <p:nvSpPr>
          <p:cNvPr id="3" name="TextBox 2">
            <a:extLst>
              <a:ext uri="{FF2B5EF4-FFF2-40B4-BE49-F238E27FC236}">
                <a16:creationId xmlns:a16="http://schemas.microsoft.com/office/drawing/2014/main" id="{F7892D27-932D-107D-91EE-A2940EB0E189}"/>
              </a:ext>
            </a:extLst>
          </p:cNvPr>
          <p:cNvSpPr txBox="1"/>
          <p:nvPr/>
        </p:nvSpPr>
        <p:spPr>
          <a:xfrm>
            <a:off x="6679577" y="3073934"/>
            <a:ext cx="3203575" cy="10332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Chat GPT starts giving a response, one word at a time, based on the prompt.</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Tree>
    <p:extLst>
      <p:ext uri="{BB962C8B-B14F-4D97-AF65-F5344CB8AC3E}">
        <p14:creationId xmlns:p14="http://schemas.microsoft.com/office/powerpoint/2010/main" val="2767011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000" y="-763104"/>
            <a:ext cx="6096000" cy="7652006"/>
          </a:xfrm>
          <a:prstGeom prst="rect">
            <a:avLst/>
          </a:prstGeom>
        </p:spPr>
      </p:pic>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Token</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2831339"/>
            <a:ext cx="3754059" cy="3869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A Token is the unit GPT ”thinks” in </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285882"/>
            <a:ext cx="3203575" cy="167276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A helpful rule of thumb is that one token generally corresponds to ~4 characters of text for common English text. This translates to roughly ¾ of a word (so 100 tokens ~= 75 words).</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E997201-87EC-C806-0858-7231F642FBD1}"/>
              </a:ext>
            </a:extLst>
          </p:cNvPr>
          <p:cNvSpPr txBox="1"/>
          <p:nvPr/>
        </p:nvSpPr>
        <p:spPr>
          <a:xfrm>
            <a:off x="623888" y="1570192"/>
            <a:ext cx="4578733" cy="646331"/>
          </a:xfrm>
          <a:prstGeom prst="rect">
            <a:avLst/>
          </a:prstGeom>
          <a:noFill/>
        </p:spPr>
        <p:txBody>
          <a:bodyPr wrap="square">
            <a:spAutoFit/>
          </a:bodyPr>
          <a:lstStyle/>
          <a:p>
            <a:r>
              <a:rPr lang="en-US" dirty="0">
                <a:hlinkClick r:id="rId3"/>
              </a:rPr>
              <a:t>https://platform.openai.com/tokenizer</a:t>
            </a:r>
            <a:endParaRPr lang="en-US" dirty="0"/>
          </a:p>
          <a:p>
            <a:endParaRPr lang="en-US" dirty="0"/>
          </a:p>
        </p:txBody>
      </p:sp>
    </p:spTree>
    <p:extLst>
      <p:ext uri="{BB962C8B-B14F-4D97-AF65-F5344CB8AC3E}">
        <p14:creationId xmlns:p14="http://schemas.microsoft.com/office/powerpoint/2010/main" val="326603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a:srcRect/>
          <a:stretch/>
        </p:blipFill>
        <p:spPr>
          <a:xfrm>
            <a:off x="-880055" y="-18208"/>
            <a:ext cx="6976055" cy="6976055"/>
          </a:xfrm>
          <a:prstGeom prst="rect">
            <a:avLst/>
          </a:prstGeom>
        </p:spPr>
      </p:pic>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679577"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Context</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F48F14"/>
                </a:solidFill>
                <a:latin typeface="Poppins" panose="00000500000000000000" pitchFamily="2" charset="0"/>
                <a:cs typeface="Poppins" panose="00000500000000000000" pitchFamily="2" charset="0"/>
              </a:rPr>
              <a:t>Window</a:t>
            </a:r>
            <a:endPar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endParaRPr>
          </a:p>
        </p:txBody>
      </p:sp>
      <p:sp>
        <p:nvSpPr>
          <p:cNvPr id="3" name="TextBox 2">
            <a:extLst>
              <a:ext uri="{FF2B5EF4-FFF2-40B4-BE49-F238E27FC236}">
                <a16:creationId xmlns:a16="http://schemas.microsoft.com/office/drawing/2014/main" id="{F7892D27-932D-107D-91EE-A2940EB0E189}"/>
              </a:ext>
            </a:extLst>
          </p:cNvPr>
          <p:cNvSpPr txBox="1"/>
          <p:nvPr/>
        </p:nvSpPr>
        <p:spPr>
          <a:xfrm>
            <a:off x="6679577" y="3073934"/>
            <a:ext cx="3203575" cy="7101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Different models support different amounts</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4" name="TextBox 3">
            <a:extLst>
              <a:ext uri="{FF2B5EF4-FFF2-40B4-BE49-F238E27FC236}">
                <a16:creationId xmlns:a16="http://schemas.microsoft.com/office/drawing/2014/main" id="{F7321D4C-3F43-DDA9-08E9-A4AAA1DFD511}"/>
              </a:ext>
            </a:extLst>
          </p:cNvPr>
          <p:cNvSpPr txBox="1"/>
          <p:nvPr/>
        </p:nvSpPr>
        <p:spPr>
          <a:xfrm>
            <a:off x="6679577" y="3833844"/>
            <a:ext cx="3203575" cy="102835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GPT-4: 8,000 or 32,000 tokens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latin typeface="Lato Light" panose="020F0302020204030203" pitchFamily="34" charset="0"/>
              </a:rPr>
              <a:t>GPT-3.5: 4096 tokens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Claude: ~8</a:t>
            </a:r>
            <a:r>
              <a:rPr lang="en-US" sz="1400" dirty="0">
                <a:latin typeface="Lato Light" panose="020F0302020204030203" pitchFamily="34" charset="0"/>
              </a:rPr>
              <a:t>,000 tokens</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2071392426"/>
      </p:ext>
    </p:extLst>
  </p:cSld>
  <p:clrMapOvr>
    <a:masterClrMapping/>
  </p:clrMapOvr>
</p:sld>
</file>

<file path=ppt/theme/theme1.xml><?xml version="1.0" encoding="utf-8"?>
<a:theme xmlns:a="http://schemas.openxmlformats.org/drawingml/2006/main" name="Subject Office">
  <a:themeElements>
    <a:clrScheme name="Querri">
      <a:dk1>
        <a:srgbClr val="262323"/>
      </a:dk1>
      <a:lt1>
        <a:srgbClr val="FFFFFF"/>
      </a:lt1>
      <a:dk2>
        <a:srgbClr val="171515"/>
      </a:dk2>
      <a:lt2>
        <a:srgbClr val="E7E6E6"/>
      </a:lt2>
      <a:accent1>
        <a:srgbClr val="F38F15"/>
      </a:accent1>
      <a:accent2>
        <a:srgbClr val="E47111"/>
      </a:accent2>
      <a:accent3>
        <a:srgbClr val="D6550D"/>
      </a:accent3>
      <a:accent4>
        <a:srgbClr val="89A0C8"/>
      </a:accent4>
      <a:accent5>
        <a:srgbClr val="637391"/>
      </a:accent5>
      <a:accent6>
        <a:srgbClr val="1A1919"/>
      </a:accent6>
      <a:hlink>
        <a:srgbClr val="647391"/>
      </a:hlink>
      <a:folHlink>
        <a:srgbClr val="8F5FAD"/>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rri-presentation-template" id="{CB05DF2F-B092-CF44-AF59-C7DD28D98675}" vid="{B7A5C45D-64F4-4448-B787-4D34FDB01B3D}"/>
    </a:ext>
  </a:extLst>
</a:theme>
</file>

<file path=ppt/theme/theme2.xml><?xml version="1.0" encoding="utf-8"?>
<a:theme xmlns:a="http://schemas.openxmlformats.org/drawingml/2006/main" name="1_Subject Office">
  <a:themeElements>
    <a:clrScheme name="Querri">
      <a:dk1>
        <a:srgbClr val="262323"/>
      </a:dk1>
      <a:lt1>
        <a:srgbClr val="FFFFFF"/>
      </a:lt1>
      <a:dk2>
        <a:srgbClr val="171515"/>
      </a:dk2>
      <a:lt2>
        <a:srgbClr val="E7E6E6"/>
      </a:lt2>
      <a:accent1>
        <a:srgbClr val="F38F15"/>
      </a:accent1>
      <a:accent2>
        <a:srgbClr val="E47111"/>
      </a:accent2>
      <a:accent3>
        <a:srgbClr val="D6550D"/>
      </a:accent3>
      <a:accent4>
        <a:srgbClr val="89A0C8"/>
      </a:accent4>
      <a:accent5>
        <a:srgbClr val="637391"/>
      </a:accent5>
      <a:accent6>
        <a:srgbClr val="1A1919"/>
      </a:accent6>
      <a:hlink>
        <a:srgbClr val="647391"/>
      </a:hlink>
      <a:folHlink>
        <a:srgbClr val="8F5FAD"/>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rri-presentation-template" id="{CB05DF2F-B092-CF44-AF59-C7DD28D98675}" vid="{CA123C44-CB17-294F-8B04-F4F6545DB678}"/>
    </a:ext>
  </a:extLst>
</a:theme>
</file>

<file path=docProps/app.xml><?xml version="1.0" encoding="utf-8"?>
<Properties xmlns="http://schemas.openxmlformats.org/officeDocument/2006/extended-properties" xmlns:vt="http://schemas.openxmlformats.org/officeDocument/2006/docPropsVTypes">
  <Template/>
  <TotalTime>2861</TotalTime>
  <Words>1296</Words>
  <Application>Microsoft Macintosh PowerPoint</Application>
  <PresentationFormat>Widescreen</PresentationFormat>
  <Paragraphs>140</Paragraphs>
  <Slides>48</Slides>
  <Notes>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48</vt:i4>
      </vt:variant>
    </vt:vector>
  </HeadingPairs>
  <TitlesOfParts>
    <vt:vector size="59" baseType="lpstr">
      <vt:lpstr>Calibri Light</vt:lpstr>
      <vt:lpstr>Montserrat Bold</vt:lpstr>
      <vt:lpstr>Arial</vt:lpstr>
      <vt:lpstr>Lato Light</vt:lpstr>
      <vt:lpstr>Montserrat</vt:lpstr>
      <vt:lpstr>Montserrat SemiBold</vt:lpstr>
      <vt:lpstr>Poppins Bold</vt:lpstr>
      <vt:lpstr>Calibri</vt:lpstr>
      <vt:lpstr>Poppins</vt:lpstr>
      <vt:lpstr>Subject Office</vt:lpstr>
      <vt:lpstr>1_Subject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Ingram</dc:creator>
  <cp:lastModifiedBy>David Ingram</cp:lastModifiedBy>
  <cp:revision>8</cp:revision>
  <dcterms:created xsi:type="dcterms:W3CDTF">2023-04-12T22:22:48Z</dcterms:created>
  <dcterms:modified xsi:type="dcterms:W3CDTF">2023-04-27T14:45:26Z</dcterms:modified>
</cp:coreProperties>
</file>